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9" r:id="rId29"/>
    <p:sldId id="283" r:id="rId30"/>
    <p:sldId id="284" r:id="rId31"/>
    <p:sldId id="285" r:id="rId32"/>
    <p:sldId id="286" r:id="rId33"/>
    <p:sldId id="287"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36" r:id="rId57"/>
    <p:sldId id="335" r:id="rId58"/>
    <p:sldId id="311" r:id="rId59"/>
    <p:sldId id="312" r:id="rId60"/>
    <p:sldId id="313" r:id="rId61"/>
    <p:sldId id="314" r:id="rId62"/>
    <p:sldId id="315" r:id="rId63"/>
    <p:sldId id="316" r:id="rId64"/>
    <p:sldId id="317"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63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89AFF-466A-6244-925C-AA30B7F5B33D}" type="datetimeFigureOut">
              <a:rPr lang="it-IT" smtClean="0"/>
              <a:t>23/09/23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981B94-3EDE-2040-B9D1-AEF6C52A1021}" type="slidenum">
              <a:rPr lang="it-IT" smtClean="0"/>
              <a:t>‹n.›</a:t>
            </a:fld>
            <a:endParaRPr lang="it-IT"/>
          </a:p>
        </p:txBody>
      </p:sp>
    </p:spTree>
    <p:extLst>
      <p:ext uri="{BB962C8B-B14F-4D97-AF65-F5344CB8AC3E}">
        <p14:creationId xmlns:p14="http://schemas.microsoft.com/office/powerpoint/2010/main" val="2139904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981B94-3EDE-2040-B9D1-AEF6C52A1021}" type="slidenum">
              <a:rPr lang="it-IT" smtClean="0"/>
              <a:t>19</a:t>
            </a:fld>
            <a:endParaRPr lang="it-IT"/>
          </a:p>
        </p:txBody>
      </p:sp>
    </p:spTree>
    <p:extLst>
      <p:ext uri="{BB962C8B-B14F-4D97-AF65-F5344CB8AC3E}">
        <p14:creationId xmlns:p14="http://schemas.microsoft.com/office/powerpoint/2010/main" val="2054460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FC4DC49-0B8A-6D47-996A-D50841152B94}" type="datetimeFigureOut">
              <a:rPr lang="it-IT" smtClean="0"/>
              <a:t>23/09/23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8628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FC4DC49-0B8A-6D47-996A-D50841152B94}" type="datetimeFigureOut">
              <a:rPr lang="it-IT" smtClean="0"/>
              <a:t>23/09/23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45790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FC4DC49-0B8A-6D47-996A-D50841152B94}" type="datetimeFigureOut">
              <a:rPr lang="it-IT" smtClean="0"/>
              <a:t>23/09/23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13436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FC4DC49-0B8A-6D47-996A-D50841152B94}" type="datetimeFigureOut">
              <a:rPr lang="it-IT" smtClean="0"/>
              <a:t>23/09/23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86201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BFC4DC49-0B8A-6D47-996A-D50841152B94}" type="datetimeFigureOut">
              <a:rPr lang="it-IT" smtClean="0"/>
              <a:t>23/09/23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42525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FC4DC49-0B8A-6D47-996A-D50841152B94}" type="datetimeFigureOut">
              <a:rPr lang="it-IT" smtClean="0"/>
              <a:t>23/09/23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5718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FC4DC49-0B8A-6D47-996A-D50841152B94}" type="datetimeFigureOut">
              <a:rPr lang="it-IT" smtClean="0"/>
              <a:t>23/09/23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648934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BFC4DC49-0B8A-6D47-996A-D50841152B94}" type="datetimeFigureOut">
              <a:rPr lang="it-IT" smtClean="0"/>
              <a:t>23/09/23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52644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FC4DC49-0B8A-6D47-996A-D50841152B94}" type="datetimeFigureOut">
              <a:rPr lang="it-IT" smtClean="0"/>
              <a:t>23/09/23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95515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FC4DC49-0B8A-6D47-996A-D50841152B94}" type="datetimeFigureOut">
              <a:rPr lang="it-IT" smtClean="0"/>
              <a:t>23/09/23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41814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FC4DC49-0B8A-6D47-996A-D50841152B94}" type="datetimeFigureOut">
              <a:rPr lang="it-IT" smtClean="0"/>
              <a:t>23/09/23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7CFEAFD-4A93-5D4E-81CC-BEC22287DE8D}" type="slidenum">
              <a:rPr lang="it-IT" smtClean="0"/>
              <a:t>‹n.›</a:t>
            </a:fld>
            <a:endParaRPr lang="it-IT"/>
          </a:p>
        </p:txBody>
      </p:sp>
    </p:spTree>
    <p:extLst>
      <p:ext uri="{BB962C8B-B14F-4D97-AF65-F5344CB8AC3E}">
        <p14:creationId xmlns:p14="http://schemas.microsoft.com/office/powerpoint/2010/main" val="3776890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4DC49-0B8A-6D47-996A-D50841152B94}" type="datetimeFigureOut">
              <a:rPr lang="it-IT" smtClean="0"/>
              <a:t>23/09/23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FEAFD-4A93-5D4E-81CC-BEC22287DE8D}" type="slidenum">
              <a:rPr lang="it-IT" smtClean="0"/>
              <a:t>‹n.›</a:t>
            </a:fld>
            <a:endParaRPr lang="it-IT"/>
          </a:p>
        </p:txBody>
      </p:sp>
    </p:spTree>
    <p:extLst>
      <p:ext uri="{BB962C8B-B14F-4D97-AF65-F5344CB8AC3E}">
        <p14:creationId xmlns:p14="http://schemas.microsoft.com/office/powerpoint/2010/main" val="1557531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b="1" i="1" dirty="0" smtClean="0">
                <a:solidFill>
                  <a:srgbClr val="FF0000"/>
                </a:solidFill>
              </a:rPr>
              <a:t/>
            </a:r>
            <a:br>
              <a:rPr lang="it-IT" b="1" i="1" dirty="0" smtClean="0">
                <a:solidFill>
                  <a:srgbClr val="FF0000"/>
                </a:solidFill>
              </a:rPr>
            </a:br>
            <a:r>
              <a:rPr lang="it-IT" b="1" i="1" dirty="0">
                <a:solidFill>
                  <a:srgbClr val="FF0000"/>
                </a:solidFill>
              </a:rPr>
              <a:t/>
            </a:r>
            <a:br>
              <a:rPr lang="it-IT" b="1" i="1" dirty="0">
                <a:solidFill>
                  <a:srgbClr val="FF0000"/>
                </a:solidFill>
              </a:rPr>
            </a:br>
            <a:r>
              <a:rPr lang="it-IT" b="1" i="1" dirty="0" smtClean="0">
                <a:solidFill>
                  <a:srgbClr val="FF0000"/>
                </a:solidFill>
              </a:rPr>
              <a:t/>
            </a:r>
            <a:br>
              <a:rPr lang="it-IT" b="1" i="1" dirty="0" smtClean="0">
                <a:solidFill>
                  <a:srgbClr val="FF0000"/>
                </a:solidFill>
              </a:rPr>
            </a:br>
            <a:r>
              <a:rPr lang="it-IT" b="1" i="1" dirty="0" smtClean="0">
                <a:solidFill>
                  <a:srgbClr val="FF0000"/>
                </a:solidFill>
              </a:rPr>
              <a:t>SIGNIFICATO </a:t>
            </a:r>
            <a:r>
              <a:rPr lang="it-IT" b="1" i="1" dirty="0">
                <a:solidFill>
                  <a:srgbClr val="FF0000"/>
                </a:solidFill>
              </a:rPr>
              <a:t>E CURIOSITA’ DEI NOMI DELLE PIANTE. </a:t>
            </a:r>
            <a:r>
              <a:rPr lang="it-IT" b="1" i="1" dirty="0" smtClean="0">
                <a:solidFill>
                  <a:srgbClr val="FF0000"/>
                </a:solidFill>
              </a:rPr>
              <a:t/>
            </a:r>
            <a:br>
              <a:rPr lang="it-IT" b="1" i="1" dirty="0" smtClean="0">
                <a:solidFill>
                  <a:srgbClr val="FF0000"/>
                </a:solidFill>
              </a:rPr>
            </a:br>
            <a:r>
              <a:rPr lang="it-IT" b="1" i="1" dirty="0" smtClean="0">
                <a:solidFill>
                  <a:srgbClr val="FF0000"/>
                </a:solidFill>
              </a:rPr>
              <a:t>DAL </a:t>
            </a:r>
            <a:r>
              <a:rPr lang="it-IT" b="1" i="1" dirty="0">
                <a:solidFill>
                  <a:srgbClr val="FF0000"/>
                </a:solidFill>
              </a:rPr>
              <a:t>LATINO ALL’ITALIANO </a:t>
            </a:r>
            <a:r>
              <a:rPr lang="it-IT" b="1" i="1" dirty="0" smtClean="0">
                <a:solidFill>
                  <a:srgbClr val="FF0000"/>
                </a:solidFill>
              </a:rPr>
              <a:t/>
            </a:r>
            <a:br>
              <a:rPr lang="it-IT" b="1" i="1" dirty="0" smtClean="0">
                <a:solidFill>
                  <a:srgbClr val="FF0000"/>
                </a:solidFill>
              </a:rPr>
            </a:br>
            <a:r>
              <a:rPr lang="it-IT" b="1" i="1" dirty="0" smtClean="0">
                <a:solidFill>
                  <a:srgbClr val="FF0000"/>
                </a:solidFill>
              </a:rPr>
              <a:t>AL </a:t>
            </a:r>
            <a:r>
              <a:rPr lang="it-IT" b="1" i="1" dirty="0">
                <a:solidFill>
                  <a:srgbClr val="FF0000"/>
                </a:solidFill>
              </a:rPr>
              <a:t>DIALETTO.</a:t>
            </a:r>
            <a:r>
              <a:rPr lang="it-IT" dirty="0">
                <a:solidFill>
                  <a:srgbClr val="FF0000"/>
                </a:solidFill>
              </a:rPr>
              <a:t/>
            </a:r>
            <a:br>
              <a:rPr lang="it-IT" dirty="0">
                <a:solidFill>
                  <a:srgbClr val="FF0000"/>
                </a:solidFill>
              </a:rPr>
            </a:br>
            <a:r>
              <a:rPr lang="it-IT" b="1" i="1" dirty="0">
                <a:solidFill>
                  <a:srgbClr val="FF0000"/>
                </a:solidFill>
              </a:rPr>
              <a:t> LE PIANTE NEI MITI </a:t>
            </a:r>
            <a:r>
              <a:rPr lang="it-IT" b="1" i="1" dirty="0" smtClean="0">
                <a:solidFill>
                  <a:srgbClr val="FF0000"/>
                </a:solidFill>
              </a:rPr>
              <a:t/>
            </a:r>
            <a:br>
              <a:rPr lang="it-IT" b="1" i="1" dirty="0" smtClean="0">
                <a:solidFill>
                  <a:srgbClr val="FF0000"/>
                </a:solidFill>
              </a:rPr>
            </a:br>
            <a:r>
              <a:rPr lang="it-IT" b="1" i="1" dirty="0" smtClean="0">
                <a:solidFill>
                  <a:srgbClr val="FF0000"/>
                </a:solidFill>
              </a:rPr>
              <a:t>E </a:t>
            </a:r>
            <a:r>
              <a:rPr lang="it-IT" b="1" i="1" dirty="0">
                <a:solidFill>
                  <a:srgbClr val="FF0000"/>
                </a:solidFill>
              </a:rPr>
              <a:t>NELLA POESIA</a:t>
            </a:r>
            <a:r>
              <a:rPr lang="it-IT" dirty="0">
                <a:solidFill>
                  <a:srgbClr val="FF0000"/>
                </a:solidFill>
              </a:rPr>
              <a:t/>
            </a:r>
            <a:br>
              <a:rPr lang="it-IT" dirty="0">
                <a:solidFill>
                  <a:srgbClr val="FF0000"/>
                </a:solidFill>
              </a:rPr>
            </a:br>
            <a:r>
              <a:rPr lang="it-IT" i="1" dirty="0"/>
              <a:t>  Alberto Vanzo </a:t>
            </a:r>
            <a:r>
              <a:rPr lang="it-IT" dirty="0"/>
              <a:t/>
            </a:r>
            <a:br>
              <a:rPr lang="it-IT" dirty="0"/>
            </a:br>
            <a:r>
              <a:rPr lang="it-IT" i="1" dirty="0"/>
              <a:t> Agronomo</a:t>
            </a:r>
            <a:r>
              <a:rPr lang="it-IT" dirty="0"/>
              <a:t/>
            </a:r>
            <a:br>
              <a:rPr lang="it-IT" dirty="0"/>
            </a:br>
            <a:endParaRPr lang="it-IT" dirty="0"/>
          </a:p>
        </p:txBody>
      </p:sp>
    </p:spTree>
    <p:extLst>
      <p:ext uri="{BB962C8B-B14F-4D97-AF65-F5344CB8AC3E}">
        <p14:creationId xmlns:p14="http://schemas.microsoft.com/office/powerpoint/2010/main" val="21585177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5. Sequo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24" y="1697924"/>
            <a:ext cx="7440791" cy="4963346"/>
          </a:xfrm>
          <a:prstGeom prst="rect">
            <a:avLst/>
          </a:prstGeom>
        </p:spPr>
      </p:pic>
      <p:sp>
        <p:nvSpPr>
          <p:cNvPr id="6" name="Rettangolo 5"/>
          <p:cNvSpPr/>
          <p:nvPr/>
        </p:nvSpPr>
        <p:spPr>
          <a:xfrm>
            <a:off x="628149" y="162290"/>
            <a:ext cx="8015722" cy="1323439"/>
          </a:xfrm>
          <a:prstGeom prst="rect">
            <a:avLst/>
          </a:prstGeom>
        </p:spPr>
        <p:txBody>
          <a:bodyPr wrap="square">
            <a:spAutoFit/>
          </a:bodyPr>
          <a:lstStyle/>
          <a:p>
            <a:r>
              <a:rPr lang="it-IT" sz="2000" b="1" dirty="0">
                <a:latin typeface="Arial"/>
                <a:cs typeface="Arial"/>
              </a:rPr>
              <a:t>Sequoia</a:t>
            </a:r>
            <a:endParaRPr lang="it-IT" sz="2000" dirty="0">
              <a:latin typeface="Arial"/>
              <a:cs typeface="Arial"/>
            </a:endParaRPr>
          </a:p>
          <a:p>
            <a:r>
              <a:rPr lang="it-IT" sz="2000" i="1" dirty="0">
                <a:latin typeface="Arial"/>
                <a:cs typeface="Arial"/>
              </a:rPr>
              <a:t>Sequoia </a:t>
            </a:r>
            <a:r>
              <a:rPr lang="it-IT" sz="2000" i="1" dirty="0" err="1">
                <a:latin typeface="Arial"/>
                <a:cs typeface="Arial"/>
              </a:rPr>
              <a:t>sempervirens</a:t>
            </a:r>
            <a:r>
              <a:rPr lang="it-IT" sz="2000" i="1" dirty="0">
                <a:latin typeface="Arial"/>
                <a:cs typeface="Arial"/>
              </a:rPr>
              <a:t>: </a:t>
            </a:r>
            <a:r>
              <a:rPr lang="it-IT" sz="2000" dirty="0">
                <a:latin typeface="Arial"/>
                <a:cs typeface="Arial"/>
              </a:rPr>
              <a:t>in onore del Capo indiano </a:t>
            </a:r>
            <a:r>
              <a:rPr lang="it-IT" sz="2000" dirty="0" err="1">
                <a:latin typeface="Arial"/>
                <a:cs typeface="Arial"/>
              </a:rPr>
              <a:t>Sequo-yah</a:t>
            </a:r>
            <a:r>
              <a:rPr lang="it-IT" sz="2000" dirty="0">
                <a:latin typeface="Arial"/>
                <a:cs typeface="Arial"/>
              </a:rPr>
              <a:t> della Tribù Cherokee, che tramandò le tradizioni del suo popolo attraverso un idioma scritto, attingendo dall’inglese, dal greco e dall’ebraico</a:t>
            </a:r>
          </a:p>
        </p:txBody>
      </p:sp>
    </p:spTree>
    <p:extLst>
      <p:ext uri="{BB962C8B-B14F-4D97-AF65-F5344CB8AC3E}">
        <p14:creationId xmlns:p14="http://schemas.microsoft.com/office/powerpoint/2010/main" val="2254301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33740" y="255895"/>
            <a:ext cx="8529260" cy="2862322"/>
          </a:xfrm>
          <a:prstGeom prst="rect">
            <a:avLst/>
          </a:prstGeom>
        </p:spPr>
        <p:txBody>
          <a:bodyPr wrap="square">
            <a:spAutoFit/>
          </a:bodyPr>
          <a:lstStyle/>
          <a:p>
            <a:r>
              <a:rPr lang="it-IT" sz="2000" b="1" dirty="0">
                <a:latin typeface="Arial"/>
                <a:cs typeface="Arial"/>
              </a:rPr>
              <a:t>Pioppo</a:t>
            </a:r>
            <a:r>
              <a:rPr lang="it-IT" sz="2000" dirty="0">
                <a:latin typeface="Arial"/>
                <a:cs typeface="Arial"/>
              </a:rPr>
              <a:t> (</a:t>
            </a:r>
            <a:r>
              <a:rPr lang="it-IT" sz="2000" i="1" dirty="0" err="1">
                <a:latin typeface="Arial"/>
                <a:cs typeface="Arial"/>
              </a:rPr>
              <a:t>arbra</a:t>
            </a:r>
            <a:r>
              <a:rPr lang="it-IT" sz="2000" dirty="0">
                <a:latin typeface="Arial"/>
                <a:cs typeface="Arial"/>
              </a:rPr>
              <a:t>) </a:t>
            </a:r>
          </a:p>
          <a:p>
            <a:r>
              <a:rPr lang="it-IT" sz="2000" dirty="0">
                <a:latin typeface="Arial"/>
                <a:cs typeface="Arial"/>
              </a:rPr>
              <a:t>Pioppo bianco (</a:t>
            </a:r>
            <a:r>
              <a:rPr lang="it-IT" sz="2000" i="1" dirty="0" err="1">
                <a:latin typeface="Arial"/>
                <a:cs typeface="Arial"/>
              </a:rPr>
              <a:t>Populus</a:t>
            </a:r>
            <a:r>
              <a:rPr lang="it-IT" sz="2000" i="1" dirty="0">
                <a:latin typeface="Arial"/>
                <a:cs typeface="Arial"/>
              </a:rPr>
              <a:t> alba</a:t>
            </a:r>
            <a:r>
              <a:rPr lang="it-IT" sz="2000" dirty="0">
                <a:latin typeface="Arial"/>
                <a:cs typeface="Arial"/>
              </a:rPr>
              <a:t>)</a:t>
            </a:r>
            <a:r>
              <a:rPr lang="it-IT" sz="2000" i="1" dirty="0">
                <a:latin typeface="Arial"/>
                <a:cs typeface="Arial"/>
              </a:rPr>
              <a:t>: </a:t>
            </a:r>
            <a:r>
              <a:rPr lang="it-IT" sz="2000" dirty="0">
                <a:latin typeface="Arial"/>
                <a:cs typeface="Arial"/>
              </a:rPr>
              <a:t>dal latino “</a:t>
            </a:r>
            <a:r>
              <a:rPr lang="it-IT" sz="2000" dirty="0" err="1">
                <a:latin typeface="Arial"/>
                <a:cs typeface="Arial"/>
              </a:rPr>
              <a:t>populus</a:t>
            </a:r>
            <a:r>
              <a:rPr lang="it-IT" sz="2000" dirty="0">
                <a:latin typeface="Arial"/>
                <a:cs typeface="Arial"/>
              </a:rPr>
              <a:t>” (albero del popolo); corteccia chiara, pagina inferiore delle foglie con peluria bianca;</a:t>
            </a:r>
          </a:p>
          <a:p>
            <a:r>
              <a:rPr lang="it-IT" sz="2000" dirty="0">
                <a:latin typeface="Arial"/>
                <a:cs typeface="Arial"/>
              </a:rPr>
              <a:t>Pioppo tremolo (</a:t>
            </a:r>
            <a:r>
              <a:rPr lang="it-IT" sz="2000" i="1" dirty="0" err="1">
                <a:latin typeface="Arial"/>
                <a:cs typeface="Arial"/>
              </a:rPr>
              <a:t>Populus</a:t>
            </a:r>
            <a:r>
              <a:rPr lang="it-IT" sz="2000" i="1" dirty="0">
                <a:latin typeface="Arial"/>
                <a:cs typeface="Arial"/>
              </a:rPr>
              <a:t> tremula</a:t>
            </a:r>
            <a:r>
              <a:rPr lang="it-IT" sz="2000" dirty="0">
                <a:latin typeface="Arial"/>
                <a:cs typeface="Arial"/>
              </a:rPr>
              <a:t>): picciolo piatto, foglie molto mobili se investite da correnti d’aria;</a:t>
            </a:r>
          </a:p>
          <a:p>
            <a:r>
              <a:rPr lang="it-IT" sz="2000" dirty="0">
                <a:latin typeface="Arial"/>
                <a:cs typeface="Arial"/>
              </a:rPr>
              <a:t>Pioppo cipressino (</a:t>
            </a:r>
            <a:r>
              <a:rPr lang="it-IT" sz="2000" i="1" dirty="0" err="1">
                <a:latin typeface="Arial"/>
                <a:cs typeface="Arial"/>
              </a:rPr>
              <a:t>Populus</a:t>
            </a:r>
            <a:r>
              <a:rPr lang="it-IT" sz="2000" i="1" dirty="0">
                <a:latin typeface="Arial"/>
                <a:cs typeface="Arial"/>
              </a:rPr>
              <a:t> </a:t>
            </a:r>
            <a:r>
              <a:rPr lang="it-IT" sz="2000" i="1" dirty="0" err="1">
                <a:latin typeface="Arial"/>
                <a:cs typeface="Arial"/>
              </a:rPr>
              <a:t>nigra</a:t>
            </a:r>
            <a:r>
              <a:rPr lang="it-IT" sz="2000" i="1" dirty="0">
                <a:latin typeface="Arial"/>
                <a:cs typeface="Arial"/>
              </a:rPr>
              <a:t> italica </a:t>
            </a:r>
            <a:r>
              <a:rPr lang="it-IT" sz="2000" dirty="0">
                <a:latin typeface="Arial"/>
                <a:cs typeface="Arial"/>
              </a:rPr>
              <a:t>o </a:t>
            </a:r>
            <a:r>
              <a:rPr lang="it-IT" sz="2000" i="1" dirty="0" err="1">
                <a:latin typeface="Arial"/>
                <a:cs typeface="Arial"/>
              </a:rPr>
              <a:t>Populus</a:t>
            </a:r>
            <a:r>
              <a:rPr lang="it-IT" sz="2000" i="1" dirty="0">
                <a:latin typeface="Arial"/>
                <a:cs typeface="Arial"/>
              </a:rPr>
              <a:t> </a:t>
            </a:r>
            <a:r>
              <a:rPr lang="it-IT" sz="2000" i="1" dirty="0" err="1">
                <a:latin typeface="Arial"/>
                <a:cs typeface="Arial"/>
              </a:rPr>
              <a:t>nigra</a:t>
            </a:r>
            <a:r>
              <a:rPr lang="it-IT" sz="2000" i="1" dirty="0">
                <a:latin typeface="Arial"/>
                <a:cs typeface="Arial"/>
              </a:rPr>
              <a:t> </a:t>
            </a:r>
            <a:r>
              <a:rPr lang="it-IT" sz="2000" i="1" dirty="0" err="1">
                <a:latin typeface="Arial"/>
                <a:cs typeface="Arial"/>
              </a:rPr>
              <a:t>pyramidalis</a:t>
            </a:r>
            <a:r>
              <a:rPr lang="it-IT" sz="2000" i="1" dirty="0">
                <a:latin typeface="Arial"/>
                <a:cs typeface="Arial"/>
              </a:rPr>
              <a:t>)</a:t>
            </a:r>
            <a:r>
              <a:rPr lang="it-IT" sz="2000" dirty="0">
                <a:latin typeface="Arial"/>
                <a:cs typeface="Arial"/>
              </a:rPr>
              <a:t>dal portamento stretto e allungato, probabilmente si è sviluppato da una mutazione del pioppo nero, utilizzato per quinte frangivento e a scopi ornamentali </a:t>
            </a:r>
          </a:p>
        </p:txBody>
      </p:sp>
      <p:pic>
        <p:nvPicPr>
          <p:cNvPr id="6" name="Immagine 5" descr="6. Piopp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889" y="2848678"/>
            <a:ext cx="7083778" cy="4009322"/>
          </a:xfrm>
          <a:prstGeom prst="rect">
            <a:avLst/>
          </a:prstGeom>
        </p:spPr>
      </p:pic>
    </p:spTree>
    <p:extLst>
      <p:ext uri="{BB962C8B-B14F-4D97-AF65-F5344CB8AC3E}">
        <p14:creationId xmlns:p14="http://schemas.microsoft.com/office/powerpoint/2010/main" val="26561352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 Bagolar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66" y="1288281"/>
            <a:ext cx="6067777" cy="5236883"/>
          </a:xfrm>
          <a:prstGeom prst="rect">
            <a:avLst/>
          </a:prstGeom>
        </p:spPr>
      </p:pic>
      <p:sp>
        <p:nvSpPr>
          <p:cNvPr id="6" name="Rettangolo 5"/>
          <p:cNvSpPr/>
          <p:nvPr/>
        </p:nvSpPr>
        <p:spPr>
          <a:xfrm>
            <a:off x="536222" y="400220"/>
            <a:ext cx="8607778" cy="1323439"/>
          </a:xfrm>
          <a:prstGeom prst="rect">
            <a:avLst/>
          </a:prstGeom>
        </p:spPr>
        <p:txBody>
          <a:bodyPr wrap="square">
            <a:spAutoFit/>
          </a:bodyPr>
          <a:lstStyle/>
          <a:p>
            <a:r>
              <a:rPr lang="it-IT" sz="2000" b="1" dirty="0">
                <a:latin typeface="Arial"/>
                <a:cs typeface="Arial"/>
              </a:rPr>
              <a:t>Bagolaro o Spaccasassi o Albero della frusta o Albero dei rosari  </a:t>
            </a:r>
            <a:r>
              <a:rPr lang="it-IT" sz="2000" dirty="0">
                <a:latin typeface="Arial"/>
                <a:cs typeface="Arial"/>
              </a:rPr>
              <a:t>(</a:t>
            </a:r>
            <a:r>
              <a:rPr lang="it-IT" sz="2000" i="1" dirty="0" err="1">
                <a:latin typeface="Arial"/>
                <a:cs typeface="Arial"/>
              </a:rPr>
              <a:t>tenes</a:t>
            </a:r>
            <a:r>
              <a:rPr lang="it-IT" sz="2000" i="1" dirty="0">
                <a:latin typeface="Arial"/>
                <a:cs typeface="Arial"/>
              </a:rPr>
              <a:t> –</a:t>
            </a:r>
            <a:r>
              <a:rPr lang="it-IT" sz="2000" i="1" dirty="0" err="1">
                <a:latin typeface="Arial"/>
                <a:cs typeface="Arial"/>
              </a:rPr>
              <a:t>cia</a:t>
            </a:r>
            <a:r>
              <a:rPr lang="it-IT" sz="2000" dirty="0">
                <a:latin typeface="Arial"/>
                <a:cs typeface="Arial"/>
              </a:rPr>
              <a:t>)</a:t>
            </a:r>
          </a:p>
          <a:p>
            <a:r>
              <a:rPr lang="it-IT" sz="2000" i="1" dirty="0" err="1">
                <a:latin typeface="Arial"/>
                <a:cs typeface="Arial"/>
              </a:rPr>
              <a:t>Celtis</a:t>
            </a:r>
            <a:r>
              <a:rPr lang="it-IT" sz="2000" i="1" dirty="0">
                <a:latin typeface="Arial"/>
                <a:cs typeface="Arial"/>
              </a:rPr>
              <a:t> </a:t>
            </a:r>
            <a:r>
              <a:rPr lang="it-IT" sz="2000" i="1" dirty="0" err="1">
                <a:latin typeface="Arial"/>
                <a:cs typeface="Arial"/>
              </a:rPr>
              <a:t>australis</a:t>
            </a:r>
            <a:r>
              <a:rPr lang="it-IT" sz="2000" dirty="0">
                <a:latin typeface="Arial"/>
                <a:cs typeface="Arial"/>
              </a:rPr>
              <a:t>: nome citato dai greci Erodoto, Dioscoride e </a:t>
            </a:r>
            <a:r>
              <a:rPr lang="it-IT" sz="2000" dirty="0" err="1">
                <a:latin typeface="Arial"/>
                <a:cs typeface="Arial"/>
              </a:rPr>
              <a:t>Teofrasto</a:t>
            </a:r>
            <a:r>
              <a:rPr lang="it-IT" sz="2000" dirty="0">
                <a:latin typeface="Arial"/>
                <a:cs typeface="Arial"/>
              </a:rPr>
              <a:t>; originario dell’Europa meridionale</a:t>
            </a:r>
          </a:p>
        </p:txBody>
      </p:sp>
    </p:spTree>
    <p:extLst>
      <p:ext uri="{BB962C8B-B14F-4D97-AF65-F5344CB8AC3E}">
        <p14:creationId xmlns:p14="http://schemas.microsoft.com/office/powerpoint/2010/main" val="2849739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8. Salice piangente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529" y="155222"/>
            <a:ext cx="5497582" cy="4125031"/>
          </a:xfrm>
          <a:prstGeom prst="rect">
            <a:avLst/>
          </a:prstGeom>
        </p:spPr>
      </p:pic>
      <p:sp>
        <p:nvSpPr>
          <p:cNvPr id="6" name="Rettangolo 5"/>
          <p:cNvSpPr/>
          <p:nvPr/>
        </p:nvSpPr>
        <p:spPr>
          <a:xfrm>
            <a:off x="0" y="3995677"/>
            <a:ext cx="9031111" cy="2862323"/>
          </a:xfrm>
          <a:prstGeom prst="rect">
            <a:avLst/>
          </a:prstGeom>
        </p:spPr>
        <p:txBody>
          <a:bodyPr wrap="square">
            <a:spAutoFit/>
          </a:bodyPr>
          <a:lstStyle/>
          <a:p>
            <a:r>
              <a:rPr lang="it-IT" b="1" dirty="0">
                <a:latin typeface="Arial"/>
                <a:cs typeface="Arial"/>
              </a:rPr>
              <a:t>Salice piangente </a:t>
            </a:r>
            <a:r>
              <a:rPr lang="it-IT" dirty="0">
                <a:latin typeface="Arial"/>
                <a:cs typeface="Arial"/>
              </a:rPr>
              <a:t>(</a:t>
            </a:r>
            <a:r>
              <a:rPr lang="it-IT" i="1" dirty="0">
                <a:latin typeface="Arial"/>
                <a:cs typeface="Arial"/>
              </a:rPr>
              <a:t>sales)</a:t>
            </a:r>
            <a:endParaRPr lang="it-IT" dirty="0">
              <a:latin typeface="Arial"/>
              <a:cs typeface="Arial"/>
            </a:endParaRPr>
          </a:p>
          <a:p>
            <a:r>
              <a:rPr lang="it-IT" i="1" dirty="0" err="1">
                <a:latin typeface="Arial"/>
                <a:cs typeface="Arial"/>
              </a:rPr>
              <a:t>Salix</a:t>
            </a:r>
            <a:r>
              <a:rPr lang="it-IT" i="1" dirty="0">
                <a:latin typeface="Arial"/>
                <a:cs typeface="Arial"/>
              </a:rPr>
              <a:t> </a:t>
            </a:r>
            <a:r>
              <a:rPr lang="it-IT" i="1" dirty="0" err="1">
                <a:latin typeface="Arial"/>
                <a:cs typeface="Arial"/>
              </a:rPr>
              <a:t>babylonica</a:t>
            </a:r>
            <a:r>
              <a:rPr lang="it-IT" i="1" dirty="0">
                <a:latin typeface="Arial"/>
                <a:cs typeface="Arial"/>
              </a:rPr>
              <a:t>: </a:t>
            </a:r>
            <a:r>
              <a:rPr lang="it-IT" dirty="0">
                <a:latin typeface="Arial"/>
                <a:cs typeface="Arial"/>
              </a:rPr>
              <a:t>dal linguaggio popolare “</a:t>
            </a:r>
            <a:r>
              <a:rPr lang="it-IT" dirty="0" err="1">
                <a:latin typeface="Arial"/>
                <a:cs typeface="Arial"/>
              </a:rPr>
              <a:t>salcio</a:t>
            </a:r>
            <a:r>
              <a:rPr lang="it-IT" dirty="0">
                <a:latin typeface="Arial"/>
                <a:cs typeface="Arial"/>
              </a:rPr>
              <a:t>” e dal celtico che significa presso l’acqua; termine riferito al salmo biblico, in cui si racconta degli ebrei, prigionieri in Babilonia, che appesero le loro cetre ai salici in segno di tristezza per il loro stato di schiavitù.</a:t>
            </a:r>
          </a:p>
          <a:p>
            <a:r>
              <a:rPr lang="it-IT" dirty="0">
                <a:latin typeface="Arial"/>
                <a:cs typeface="Arial"/>
              </a:rPr>
              <a:t>L’albero a cui gli ebrei appesero le loro cetre era in  realtà una specie di pioppo della </a:t>
            </a:r>
            <a:r>
              <a:rPr lang="it-IT" dirty="0" err="1">
                <a:latin typeface="Arial"/>
                <a:cs typeface="Arial"/>
              </a:rPr>
              <a:t>Mespotamia</a:t>
            </a:r>
            <a:r>
              <a:rPr lang="it-IT" dirty="0">
                <a:latin typeface="Arial"/>
                <a:cs typeface="Arial"/>
              </a:rPr>
              <a:t>, il </a:t>
            </a:r>
            <a:r>
              <a:rPr lang="it-IT" i="1" dirty="0" err="1">
                <a:latin typeface="Arial"/>
                <a:cs typeface="Arial"/>
              </a:rPr>
              <a:t>Populos</a:t>
            </a:r>
            <a:r>
              <a:rPr lang="it-IT" i="1" dirty="0">
                <a:latin typeface="Arial"/>
                <a:cs typeface="Arial"/>
              </a:rPr>
              <a:t> </a:t>
            </a:r>
            <a:r>
              <a:rPr lang="it-IT" i="1" dirty="0" err="1">
                <a:latin typeface="Arial"/>
                <a:cs typeface="Arial"/>
              </a:rPr>
              <a:t>euphratica</a:t>
            </a:r>
            <a:r>
              <a:rPr lang="it-IT" i="1" dirty="0">
                <a:latin typeface="Arial"/>
                <a:cs typeface="Arial"/>
              </a:rPr>
              <a:t>, </a:t>
            </a:r>
            <a:r>
              <a:rPr lang="it-IT" dirty="0">
                <a:latin typeface="Arial"/>
                <a:cs typeface="Arial"/>
              </a:rPr>
              <a:t>caratterizzato dall’avere fronde ricadenti simili al salice. </a:t>
            </a:r>
          </a:p>
          <a:p>
            <a:r>
              <a:rPr lang="it-IT" dirty="0">
                <a:latin typeface="Arial"/>
                <a:cs typeface="Arial"/>
              </a:rPr>
              <a:t>Dalla corteccia del salice bianco (</a:t>
            </a:r>
            <a:r>
              <a:rPr lang="it-IT" i="1" dirty="0" err="1">
                <a:latin typeface="Arial"/>
                <a:cs typeface="Arial"/>
              </a:rPr>
              <a:t>Salix</a:t>
            </a:r>
            <a:r>
              <a:rPr lang="it-IT" i="1" dirty="0">
                <a:latin typeface="Arial"/>
                <a:cs typeface="Arial"/>
              </a:rPr>
              <a:t> alba</a:t>
            </a:r>
            <a:r>
              <a:rPr lang="it-IT" dirty="0">
                <a:latin typeface="Arial"/>
                <a:cs typeface="Arial"/>
              </a:rPr>
              <a:t>) si estrae la “salicina”, principio attivo alla base dell’aspirina.</a:t>
            </a:r>
          </a:p>
        </p:txBody>
      </p:sp>
    </p:spTree>
    <p:extLst>
      <p:ext uri="{BB962C8B-B14F-4D97-AF65-F5344CB8AC3E}">
        <p14:creationId xmlns:p14="http://schemas.microsoft.com/office/powerpoint/2010/main" val="39221093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9. Ippocastan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779" y="565741"/>
            <a:ext cx="5715000" cy="3794760"/>
          </a:xfrm>
          <a:prstGeom prst="rect">
            <a:avLst/>
          </a:prstGeom>
        </p:spPr>
      </p:pic>
      <p:sp>
        <p:nvSpPr>
          <p:cNvPr id="6" name="Rettangolo 5"/>
          <p:cNvSpPr/>
          <p:nvPr/>
        </p:nvSpPr>
        <p:spPr>
          <a:xfrm>
            <a:off x="776111" y="4628613"/>
            <a:ext cx="7507111" cy="1631216"/>
          </a:xfrm>
          <a:prstGeom prst="rect">
            <a:avLst/>
          </a:prstGeom>
        </p:spPr>
        <p:txBody>
          <a:bodyPr wrap="square">
            <a:spAutoFit/>
          </a:bodyPr>
          <a:lstStyle/>
          <a:p>
            <a:r>
              <a:rPr lang="it-IT" sz="2000" b="1" dirty="0">
                <a:latin typeface="Arial"/>
                <a:cs typeface="Arial"/>
              </a:rPr>
              <a:t>Ippocastano </a:t>
            </a:r>
            <a:endParaRPr lang="it-IT" sz="2000" dirty="0">
              <a:latin typeface="Arial"/>
              <a:cs typeface="Arial"/>
            </a:endParaRPr>
          </a:p>
          <a:p>
            <a:r>
              <a:rPr lang="it-IT" sz="2000" i="1" dirty="0" err="1">
                <a:latin typeface="Arial"/>
                <a:cs typeface="Arial"/>
              </a:rPr>
              <a:t>Aesculus</a:t>
            </a:r>
            <a:r>
              <a:rPr lang="it-IT" sz="2000" i="1" dirty="0">
                <a:latin typeface="Arial"/>
                <a:cs typeface="Arial"/>
              </a:rPr>
              <a:t> </a:t>
            </a:r>
            <a:r>
              <a:rPr lang="it-IT" sz="2000" i="1" dirty="0" err="1">
                <a:latin typeface="Arial"/>
                <a:cs typeface="Arial"/>
              </a:rPr>
              <a:t>hippocastanum</a:t>
            </a:r>
            <a:r>
              <a:rPr lang="it-IT" sz="2000" i="1" dirty="0">
                <a:latin typeface="Arial"/>
                <a:cs typeface="Arial"/>
              </a:rPr>
              <a:t>: </a:t>
            </a:r>
            <a:r>
              <a:rPr lang="it-IT" sz="2000" dirty="0">
                <a:latin typeface="Arial"/>
                <a:cs typeface="Arial"/>
              </a:rPr>
              <a:t>dal greco “</a:t>
            </a:r>
            <a:r>
              <a:rPr lang="it-IT" sz="2000" dirty="0" err="1">
                <a:latin typeface="Arial"/>
                <a:cs typeface="Arial"/>
              </a:rPr>
              <a:t>aesculus</a:t>
            </a:r>
            <a:r>
              <a:rPr lang="it-IT" sz="2000" dirty="0">
                <a:latin typeface="Arial"/>
                <a:cs typeface="Arial"/>
              </a:rPr>
              <a:t>”, specie di quercia che cresce sui monti sacri a Giove; detto castagno dei cavalli, le false castagne (castagne matte) venivano utilizzate per curare affezioni polmonari nei cavalli</a:t>
            </a:r>
          </a:p>
        </p:txBody>
      </p:sp>
    </p:spTree>
    <p:extLst>
      <p:ext uri="{BB962C8B-B14F-4D97-AF65-F5344CB8AC3E}">
        <p14:creationId xmlns:p14="http://schemas.microsoft.com/office/powerpoint/2010/main" val="8066549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39333" y="653113"/>
            <a:ext cx="6251223" cy="1015663"/>
          </a:xfrm>
          <a:prstGeom prst="rect">
            <a:avLst/>
          </a:prstGeom>
        </p:spPr>
        <p:txBody>
          <a:bodyPr wrap="square">
            <a:spAutoFit/>
          </a:bodyPr>
          <a:lstStyle/>
          <a:p>
            <a:r>
              <a:rPr lang="it-IT" sz="2000" b="1" dirty="0">
                <a:latin typeface="Arial"/>
                <a:cs typeface="Arial"/>
              </a:rPr>
              <a:t>Farnia </a:t>
            </a:r>
            <a:r>
              <a:rPr lang="it-IT" sz="2000" dirty="0">
                <a:latin typeface="Arial"/>
                <a:cs typeface="Arial"/>
              </a:rPr>
              <a:t>( </a:t>
            </a:r>
            <a:r>
              <a:rPr lang="it-IT" sz="2000" i="1" dirty="0" err="1">
                <a:latin typeface="Arial"/>
                <a:cs typeface="Arial"/>
              </a:rPr>
              <a:t>rur</a:t>
            </a:r>
            <a:r>
              <a:rPr lang="it-IT" sz="2000" i="1" dirty="0">
                <a:latin typeface="Arial"/>
                <a:cs typeface="Arial"/>
              </a:rPr>
              <a:t> </a:t>
            </a:r>
            <a:r>
              <a:rPr lang="it-IT" sz="2000" dirty="0">
                <a:latin typeface="Arial"/>
                <a:cs typeface="Arial"/>
              </a:rPr>
              <a:t>o</a:t>
            </a:r>
            <a:r>
              <a:rPr lang="it-IT" sz="2000" i="1" dirty="0">
                <a:latin typeface="Arial"/>
                <a:cs typeface="Arial"/>
              </a:rPr>
              <a:t> </a:t>
            </a:r>
            <a:r>
              <a:rPr lang="it-IT" sz="2000" i="1" dirty="0" err="1">
                <a:latin typeface="Arial"/>
                <a:cs typeface="Arial"/>
              </a:rPr>
              <a:t>ròu</a:t>
            </a:r>
            <a:r>
              <a:rPr lang="it-IT" sz="2000" dirty="0">
                <a:latin typeface="Arial"/>
                <a:cs typeface="Arial"/>
              </a:rPr>
              <a:t>)</a:t>
            </a:r>
          </a:p>
          <a:p>
            <a:r>
              <a:rPr lang="it-IT" sz="2000" i="1" dirty="0" err="1">
                <a:latin typeface="Arial"/>
                <a:cs typeface="Arial"/>
              </a:rPr>
              <a:t>Quercus</a:t>
            </a:r>
            <a:r>
              <a:rPr lang="it-IT" sz="2000" i="1" dirty="0">
                <a:latin typeface="Arial"/>
                <a:cs typeface="Arial"/>
              </a:rPr>
              <a:t> </a:t>
            </a:r>
            <a:r>
              <a:rPr lang="it-IT" sz="2000" i="1" dirty="0" err="1">
                <a:latin typeface="Arial"/>
                <a:cs typeface="Arial"/>
              </a:rPr>
              <a:t>robur</a:t>
            </a:r>
            <a:r>
              <a:rPr lang="it-IT" sz="2000" i="1" dirty="0">
                <a:latin typeface="Arial"/>
                <a:cs typeface="Arial"/>
              </a:rPr>
              <a:t>: </a:t>
            </a:r>
            <a:r>
              <a:rPr lang="it-IT" sz="2000" dirty="0">
                <a:latin typeface="Arial"/>
                <a:cs typeface="Arial"/>
              </a:rPr>
              <a:t>in latino forza, robustezza, riferito alla consistenza del legno </a:t>
            </a:r>
          </a:p>
        </p:txBody>
      </p:sp>
      <p:pic>
        <p:nvPicPr>
          <p:cNvPr id="7" name="Immagine 6" descr="10. Farn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7" y="1876777"/>
            <a:ext cx="7042868" cy="4445000"/>
          </a:xfrm>
          <a:prstGeom prst="rect">
            <a:avLst/>
          </a:prstGeom>
        </p:spPr>
      </p:pic>
    </p:spTree>
    <p:extLst>
      <p:ext uri="{BB962C8B-B14F-4D97-AF65-F5344CB8AC3E}">
        <p14:creationId xmlns:p14="http://schemas.microsoft.com/office/powerpoint/2010/main" val="39367136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1 Ciliegi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3865" cy="6858000"/>
          </a:xfrm>
          <a:prstGeom prst="rect">
            <a:avLst/>
          </a:prstGeom>
        </p:spPr>
      </p:pic>
      <p:sp>
        <p:nvSpPr>
          <p:cNvPr id="6" name="CasellaDiTesto 5"/>
          <p:cNvSpPr txBox="1"/>
          <p:nvPr/>
        </p:nvSpPr>
        <p:spPr>
          <a:xfrm>
            <a:off x="5994400" y="984956"/>
            <a:ext cx="184666" cy="369332"/>
          </a:xfrm>
          <a:prstGeom prst="rect">
            <a:avLst/>
          </a:prstGeom>
          <a:noFill/>
        </p:spPr>
        <p:txBody>
          <a:bodyPr wrap="none" rtlCol="0">
            <a:spAutoFit/>
          </a:bodyPr>
          <a:lstStyle/>
          <a:p>
            <a:endParaRPr lang="it-IT" dirty="0"/>
          </a:p>
        </p:txBody>
      </p:sp>
      <p:sp>
        <p:nvSpPr>
          <p:cNvPr id="7" name="Rettangolo 6"/>
          <p:cNvSpPr/>
          <p:nvPr/>
        </p:nvSpPr>
        <p:spPr>
          <a:xfrm>
            <a:off x="4699000" y="984956"/>
            <a:ext cx="4049889" cy="1323439"/>
          </a:xfrm>
          <a:prstGeom prst="rect">
            <a:avLst/>
          </a:prstGeom>
        </p:spPr>
        <p:txBody>
          <a:bodyPr wrap="square">
            <a:spAutoFit/>
          </a:bodyPr>
          <a:lstStyle/>
          <a:p>
            <a:r>
              <a:rPr lang="it-IT" sz="2000" b="1" dirty="0">
                <a:latin typeface="Arial"/>
                <a:cs typeface="Arial"/>
              </a:rPr>
              <a:t>Ciliegio </a:t>
            </a:r>
            <a:r>
              <a:rPr lang="it-IT" sz="2000" dirty="0">
                <a:latin typeface="Arial"/>
                <a:cs typeface="Arial"/>
              </a:rPr>
              <a:t>(</a:t>
            </a:r>
            <a:r>
              <a:rPr lang="it-IT" sz="2000" i="1" dirty="0" err="1">
                <a:latin typeface="Arial"/>
                <a:cs typeface="Arial"/>
              </a:rPr>
              <a:t>ciresa</a:t>
            </a:r>
            <a:r>
              <a:rPr lang="it-IT" sz="2000" i="1" dirty="0">
                <a:latin typeface="Arial"/>
                <a:cs typeface="Arial"/>
              </a:rPr>
              <a:t>)</a:t>
            </a:r>
            <a:endParaRPr lang="it-IT" sz="2000" dirty="0">
              <a:latin typeface="Arial"/>
              <a:cs typeface="Arial"/>
            </a:endParaRPr>
          </a:p>
          <a:p>
            <a:r>
              <a:rPr lang="it-IT" sz="2000" i="1" dirty="0" err="1">
                <a:latin typeface="Arial"/>
                <a:cs typeface="Arial"/>
              </a:rPr>
              <a:t>Prunus</a:t>
            </a:r>
            <a:r>
              <a:rPr lang="it-IT" sz="2000" i="1" dirty="0">
                <a:latin typeface="Arial"/>
                <a:cs typeface="Arial"/>
              </a:rPr>
              <a:t> </a:t>
            </a:r>
            <a:r>
              <a:rPr lang="it-IT" sz="2000" i="1" dirty="0" err="1">
                <a:latin typeface="Arial"/>
                <a:cs typeface="Arial"/>
              </a:rPr>
              <a:t>avium</a:t>
            </a:r>
            <a:r>
              <a:rPr lang="it-IT" sz="2000" i="1" dirty="0">
                <a:latin typeface="Arial"/>
                <a:cs typeface="Arial"/>
              </a:rPr>
              <a:t>: </a:t>
            </a:r>
            <a:r>
              <a:rPr lang="it-IT" sz="2000" dirty="0">
                <a:latin typeface="Arial"/>
                <a:cs typeface="Arial"/>
              </a:rPr>
              <a:t>dal greco “</a:t>
            </a:r>
            <a:r>
              <a:rPr lang="it-IT" sz="2000" dirty="0" err="1">
                <a:latin typeface="Arial"/>
                <a:cs typeface="Arial"/>
              </a:rPr>
              <a:t>prunon</a:t>
            </a:r>
            <a:r>
              <a:rPr lang="it-IT" sz="2000" dirty="0">
                <a:latin typeface="Arial"/>
                <a:cs typeface="Arial"/>
              </a:rPr>
              <a:t>” (che significa prugna); i frutti, le ciliegie, attirano gli uccelli</a:t>
            </a:r>
          </a:p>
        </p:txBody>
      </p:sp>
    </p:spTree>
    <p:extLst>
      <p:ext uri="{BB962C8B-B14F-4D97-AF65-F5344CB8AC3E}">
        <p14:creationId xmlns:p14="http://schemas.microsoft.com/office/powerpoint/2010/main" val="34277784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2 Larice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34" y="265289"/>
            <a:ext cx="5842000" cy="4381500"/>
          </a:xfrm>
          <a:prstGeom prst="rect">
            <a:avLst/>
          </a:prstGeom>
        </p:spPr>
      </p:pic>
      <p:sp>
        <p:nvSpPr>
          <p:cNvPr id="6" name="Rettangolo 5"/>
          <p:cNvSpPr/>
          <p:nvPr/>
        </p:nvSpPr>
        <p:spPr>
          <a:xfrm>
            <a:off x="860777" y="5032611"/>
            <a:ext cx="7690555" cy="1015663"/>
          </a:xfrm>
          <a:prstGeom prst="rect">
            <a:avLst/>
          </a:prstGeom>
        </p:spPr>
        <p:txBody>
          <a:bodyPr wrap="square">
            <a:spAutoFit/>
          </a:bodyPr>
          <a:lstStyle/>
          <a:p>
            <a:r>
              <a:rPr lang="it-IT" sz="2000" b="1" dirty="0">
                <a:latin typeface="Arial"/>
                <a:cs typeface="Arial"/>
              </a:rPr>
              <a:t>Larice </a:t>
            </a:r>
            <a:r>
              <a:rPr lang="it-IT" sz="2000" dirty="0">
                <a:latin typeface="Arial"/>
                <a:cs typeface="Arial"/>
              </a:rPr>
              <a:t>(</a:t>
            </a:r>
            <a:r>
              <a:rPr lang="it-IT" sz="2000" i="1" dirty="0" err="1">
                <a:latin typeface="Arial"/>
                <a:cs typeface="Arial"/>
              </a:rPr>
              <a:t>malessu</a:t>
            </a:r>
            <a:r>
              <a:rPr lang="it-IT" sz="2000" i="1" dirty="0">
                <a:latin typeface="Arial"/>
                <a:cs typeface="Arial"/>
              </a:rPr>
              <a:t>, </a:t>
            </a:r>
            <a:r>
              <a:rPr lang="it-IT" sz="2000" i="1" dirty="0" err="1">
                <a:latin typeface="Arial"/>
                <a:cs typeface="Arial"/>
              </a:rPr>
              <a:t>brenva</a:t>
            </a:r>
            <a:r>
              <a:rPr lang="it-IT" sz="2000" dirty="0">
                <a:latin typeface="Arial"/>
                <a:cs typeface="Arial"/>
              </a:rPr>
              <a:t>)</a:t>
            </a:r>
          </a:p>
          <a:p>
            <a:r>
              <a:rPr lang="it-IT" sz="2000" i="1" dirty="0" err="1">
                <a:latin typeface="Arial"/>
                <a:cs typeface="Arial"/>
              </a:rPr>
              <a:t>Larix</a:t>
            </a:r>
            <a:r>
              <a:rPr lang="it-IT" sz="2000" i="1" dirty="0">
                <a:latin typeface="Arial"/>
                <a:cs typeface="Arial"/>
              </a:rPr>
              <a:t> </a:t>
            </a:r>
            <a:r>
              <a:rPr lang="it-IT" sz="2000" i="1" dirty="0" err="1">
                <a:latin typeface="Arial"/>
                <a:cs typeface="Arial"/>
              </a:rPr>
              <a:t>decidua:</a:t>
            </a:r>
            <a:r>
              <a:rPr lang="it-IT" sz="2000" dirty="0" err="1">
                <a:latin typeface="Arial"/>
                <a:cs typeface="Arial"/>
              </a:rPr>
              <a:t>dal</a:t>
            </a:r>
            <a:r>
              <a:rPr lang="it-IT" sz="2000" dirty="0">
                <a:latin typeface="Arial"/>
                <a:cs typeface="Arial"/>
              </a:rPr>
              <a:t> greco “</a:t>
            </a:r>
            <a:r>
              <a:rPr lang="it-IT" sz="2000" dirty="0" err="1">
                <a:latin typeface="Arial"/>
                <a:cs typeface="Arial"/>
              </a:rPr>
              <a:t>làros</a:t>
            </a:r>
            <a:r>
              <a:rPr lang="it-IT" sz="2000" dirty="0">
                <a:latin typeface="Arial"/>
                <a:cs typeface="Arial"/>
              </a:rPr>
              <a:t>” (gradevole, riferito all‘aroma); è l’unica conifera europea che in autunno perde le foglie</a:t>
            </a:r>
          </a:p>
        </p:txBody>
      </p:sp>
    </p:spTree>
    <p:extLst>
      <p:ext uri="{BB962C8B-B14F-4D97-AF65-F5344CB8AC3E}">
        <p14:creationId xmlns:p14="http://schemas.microsoft.com/office/powerpoint/2010/main" val="40347320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3 Cipress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04" y="197555"/>
            <a:ext cx="3859013" cy="6467619"/>
          </a:xfrm>
          <a:prstGeom prst="rect">
            <a:avLst/>
          </a:prstGeom>
        </p:spPr>
      </p:pic>
      <p:sp>
        <p:nvSpPr>
          <p:cNvPr id="6" name="Rettangolo 5"/>
          <p:cNvSpPr/>
          <p:nvPr/>
        </p:nvSpPr>
        <p:spPr>
          <a:xfrm>
            <a:off x="4727222" y="2391392"/>
            <a:ext cx="4134556" cy="1631216"/>
          </a:xfrm>
          <a:prstGeom prst="rect">
            <a:avLst/>
          </a:prstGeom>
        </p:spPr>
        <p:txBody>
          <a:bodyPr wrap="square">
            <a:spAutoFit/>
          </a:bodyPr>
          <a:lstStyle/>
          <a:p>
            <a:r>
              <a:rPr lang="it-IT" sz="2000" b="1" dirty="0">
                <a:latin typeface="Arial"/>
                <a:cs typeface="Arial"/>
              </a:rPr>
              <a:t>Cipresso</a:t>
            </a:r>
            <a:endParaRPr lang="it-IT" sz="2000" dirty="0">
              <a:latin typeface="Arial"/>
              <a:cs typeface="Arial"/>
            </a:endParaRPr>
          </a:p>
          <a:p>
            <a:r>
              <a:rPr lang="it-IT" sz="2000" i="1" dirty="0" err="1">
                <a:latin typeface="Arial"/>
                <a:cs typeface="Arial"/>
              </a:rPr>
              <a:t>Cupressus</a:t>
            </a:r>
            <a:r>
              <a:rPr lang="it-IT" sz="2000" i="1" dirty="0">
                <a:latin typeface="Arial"/>
                <a:cs typeface="Arial"/>
              </a:rPr>
              <a:t> </a:t>
            </a:r>
            <a:r>
              <a:rPr lang="it-IT" sz="2000" i="1" dirty="0" err="1">
                <a:latin typeface="Arial"/>
                <a:cs typeface="Arial"/>
              </a:rPr>
              <a:t>sempervirens</a:t>
            </a:r>
            <a:r>
              <a:rPr lang="it-IT" sz="2000" i="1" dirty="0">
                <a:latin typeface="Arial"/>
                <a:cs typeface="Arial"/>
              </a:rPr>
              <a:t>: </a:t>
            </a:r>
            <a:r>
              <a:rPr lang="it-IT" sz="2000" dirty="0">
                <a:latin typeface="Arial"/>
                <a:cs typeface="Arial"/>
              </a:rPr>
              <a:t>dal greco “</a:t>
            </a:r>
            <a:r>
              <a:rPr lang="it-IT" sz="2000" dirty="0" err="1">
                <a:latin typeface="Arial"/>
                <a:cs typeface="Arial"/>
              </a:rPr>
              <a:t>kuprissos</a:t>
            </a:r>
            <a:r>
              <a:rPr lang="it-IT" sz="2000" dirty="0">
                <a:latin typeface="Arial"/>
                <a:cs typeface="Arial"/>
              </a:rPr>
              <a:t>”, da “</a:t>
            </a:r>
            <a:r>
              <a:rPr lang="it-IT" sz="2000" dirty="0" err="1">
                <a:latin typeface="Arial"/>
                <a:cs typeface="Arial"/>
              </a:rPr>
              <a:t>Kupros</a:t>
            </a:r>
            <a:r>
              <a:rPr lang="it-IT" sz="2000" dirty="0">
                <a:latin typeface="Arial"/>
                <a:cs typeface="Arial"/>
              </a:rPr>
              <a:t>”, isola di Cipro, dove quest’albero sempreverde abbonda</a:t>
            </a:r>
          </a:p>
        </p:txBody>
      </p:sp>
    </p:spTree>
    <p:extLst>
      <p:ext uri="{BB962C8B-B14F-4D97-AF65-F5344CB8AC3E}">
        <p14:creationId xmlns:p14="http://schemas.microsoft.com/office/powerpoint/2010/main" val="40111110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4. Carpino cop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45" y="366890"/>
            <a:ext cx="6928555" cy="4642132"/>
          </a:xfrm>
          <a:prstGeom prst="rect">
            <a:avLst/>
          </a:prstGeom>
        </p:spPr>
      </p:pic>
      <p:sp>
        <p:nvSpPr>
          <p:cNvPr id="5" name="Rettangolo 4"/>
          <p:cNvSpPr/>
          <p:nvPr/>
        </p:nvSpPr>
        <p:spPr>
          <a:xfrm>
            <a:off x="776111" y="5080338"/>
            <a:ext cx="8184445" cy="1908215"/>
          </a:xfrm>
          <a:prstGeom prst="rect">
            <a:avLst/>
          </a:prstGeom>
        </p:spPr>
        <p:txBody>
          <a:bodyPr wrap="square">
            <a:spAutoFit/>
          </a:bodyPr>
          <a:lstStyle/>
          <a:p>
            <a:r>
              <a:rPr lang="it-IT" sz="2000" b="1" dirty="0">
                <a:latin typeface="Arial"/>
                <a:cs typeface="Arial"/>
              </a:rPr>
              <a:t>Carpino bianco </a:t>
            </a:r>
            <a:r>
              <a:rPr lang="it-IT" sz="2000" dirty="0">
                <a:latin typeface="Arial"/>
                <a:cs typeface="Arial"/>
              </a:rPr>
              <a:t>(</a:t>
            </a:r>
            <a:r>
              <a:rPr lang="it-IT" sz="2000" i="1" dirty="0" err="1">
                <a:latin typeface="Arial"/>
                <a:cs typeface="Arial"/>
              </a:rPr>
              <a:t>chèrpu</a:t>
            </a:r>
            <a:r>
              <a:rPr lang="it-IT" sz="2000" dirty="0">
                <a:latin typeface="Arial"/>
                <a:cs typeface="Arial"/>
              </a:rPr>
              <a:t>)</a:t>
            </a:r>
          </a:p>
          <a:p>
            <a:r>
              <a:rPr lang="it-IT" sz="2000" i="1" dirty="0" err="1">
                <a:latin typeface="Arial"/>
                <a:cs typeface="Arial"/>
              </a:rPr>
              <a:t>Carpinus</a:t>
            </a:r>
            <a:r>
              <a:rPr lang="it-IT" sz="2000" i="1" dirty="0">
                <a:latin typeface="Arial"/>
                <a:cs typeface="Arial"/>
              </a:rPr>
              <a:t> </a:t>
            </a:r>
            <a:r>
              <a:rPr lang="it-IT" sz="2000" i="1" dirty="0" err="1">
                <a:latin typeface="Arial"/>
                <a:cs typeface="Arial"/>
              </a:rPr>
              <a:t>betulus</a:t>
            </a:r>
            <a:r>
              <a:rPr lang="it-IT" sz="2000" i="1" dirty="0">
                <a:latin typeface="Arial"/>
                <a:cs typeface="Arial"/>
              </a:rPr>
              <a:t>: </a:t>
            </a:r>
            <a:r>
              <a:rPr lang="it-IT" sz="2000" dirty="0">
                <a:latin typeface="Arial"/>
                <a:cs typeface="Arial"/>
              </a:rPr>
              <a:t>dal sanscrito “</a:t>
            </a:r>
            <a:r>
              <a:rPr lang="it-IT" sz="2000" dirty="0" err="1">
                <a:latin typeface="Arial"/>
                <a:cs typeface="Arial"/>
              </a:rPr>
              <a:t>kar</a:t>
            </a:r>
            <a:r>
              <a:rPr lang="it-IT" sz="2000" dirty="0">
                <a:latin typeface="Arial"/>
                <a:cs typeface="Arial"/>
              </a:rPr>
              <a:t>” (essere duro) e dal latino “pin” (testa di legno, usato per costruire </a:t>
            </a:r>
            <a:r>
              <a:rPr lang="it-IT" sz="2000" dirty="0" smtClean="0">
                <a:latin typeface="Arial"/>
                <a:cs typeface="Arial"/>
              </a:rPr>
              <a:t>gioghi </a:t>
            </a:r>
            <a:r>
              <a:rPr lang="it-IT" sz="2000" dirty="0">
                <a:latin typeface="Arial"/>
                <a:cs typeface="Arial"/>
              </a:rPr>
              <a:t>per il bestiame bovino);</a:t>
            </a:r>
            <a:r>
              <a:rPr lang="it-IT" sz="2000" i="1" dirty="0">
                <a:latin typeface="Arial"/>
                <a:cs typeface="Arial"/>
              </a:rPr>
              <a:t> </a:t>
            </a:r>
            <a:r>
              <a:rPr lang="it-IT" sz="2000" dirty="0">
                <a:latin typeface="Arial"/>
                <a:cs typeface="Arial"/>
              </a:rPr>
              <a:t>le foglie ricordano quelle della betulla, la corteccia presenta costolatura chiare</a:t>
            </a:r>
          </a:p>
          <a:p>
            <a:r>
              <a:rPr lang="it-IT" dirty="0"/>
              <a:t> </a:t>
            </a:r>
          </a:p>
        </p:txBody>
      </p:sp>
    </p:spTree>
    <p:extLst>
      <p:ext uri="{BB962C8B-B14F-4D97-AF65-F5344CB8AC3E}">
        <p14:creationId xmlns:p14="http://schemas.microsoft.com/office/powerpoint/2010/main" val="17935999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80144"/>
            <a:ext cx="8229600" cy="5624286"/>
          </a:xfrm>
        </p:spPr>
        <p:txBody>
          <a:bodyPr>
            <a:normAutofit fontScale="85000" lnSpcReduction="10000"/>
          </a:bodyPr>
          <a:lstStyle/>
          <a:p>
            <a:r>
              <a:rPr lang="it-IT" dirty="0">
                <a:latin typeface="Arial"/>
                <a:cs typeface="Arial"/>
              </a:rPr>
              <a:t>L’enorme varietà di organismi viventi sulla terra, impone una qualche forma di catalogazione, di classificazione.</a:t>
            </a:r>
          </a:p>
          <a:p>
            <a:pPr marL="0" indent="0">
              <a:buNone/>
            </a:pPr>
            <a:r>
              <a:rPr lang="it-IT" dirty="0" smtClean="0">
                <a:latin typeface="Arial"/>
                <a:cs typeface="Arial"/>
              </a:rPr>
              <a:t> </a:t>
            </a:r>
          </a:p>
          <a:p>
            <a:r>
              <a:rPr lang="it-IT" dirty="0" smtClean="0">
                <a:latin typeface="Arial"/>
                <a:cs typeface="Arial"/>
              </a:rPr>
              <a:t>Si </a:t>
            </a:r>
            <a:r>
              <a:rPr lang="it-IT" dirty="0">
                <a:latin typeface="Arial"/>
                <a:cs typeface="Arial"/>
              </a:rPr>
              <a:t>stima che siano oltre 5 milioni le specie viventi, fra animali e vegetali, che popolano il pianeta. </a:t>
            </a:r>
            <a:r>
              <a:rPr lang="it-IT" dirty="0" smtClean="0">
                <a:latin typeface="Arial"/>
                <a:cs typeface="Arial"/>
              </a:rPr>
              <a:t>Le </a:t>
            </a:r>
            <a:r>
              <a:rPr lang="it-IT" dirty="0">
                <a:latin typeface="Arial"/>
                <a:cs typeface="Arial"/>
              </a:rPr>
              <a:t>specie classificate sono circa 2 milioni</a:t>
            </a:r>
            <a:r>
              <a:rPr lang="it-IT" dirty="0" smtClean="0">
                <a:latin typeface="Arial"/>
                <a:cs typeface="Arial"/>
              </a:rPr>
              <a:t>.</a:t>
            </a:r>
          </a:p>
          <a:p>
            <a:endParaRPr lang="it-IT" dirty="0">
              <a:latin typeface="Arial"/>
              <a:cs typeface="Arial"/>
            </a:endParaRPr>
          </a:p>
          <a:p>
            <a:r>
              <a:rPr lang="it-IT" dirty="0" smtClean="0">
                <a:latin typeface="Arial"/>
                <a:cs typeface="Arial"/>
              </a:rPr>
              <a:t>Da </a:t>
            </a:r>
            <a:r>
              <a:rPr lang="it-IT" dirty="0">
                <a:latin typeface="Arial"/>
                <a:cs typeface="Arial"/>
              </a:rPr>
              <a:t>sempre le specie viventi compaiono, scompaiono (v. ad es. l’estinzione di dinosauri, alla fine del Cretaceo, circa 65 milioni di anni fa), ne nascono di </a:t>
            </a:r>
            <a:r>
              <a:rPr lang="it-IT" dirty="0" smtClean="0">
                <a:latin typeface="Arial"/>
                <a:cs typeface="Arial"/>
              </a:rPr>
              <a:t>nuove. Oggi</a:t>
            </a:r>
            <a:r>
              <a:rPr lang="it-IT" dirty="0">
                <a:latin typeface="Arial"/>
                <a:cs typeface="Arial"/>
              </a:rPr>
              <a:t>, a causa dei rapidi cambiamenti climatici in atto, 1 milione di specie sono a rischio di estinzione. </a:t>
            </a:r>
          </a:p>
          <a:p>
            <a:endParaRPr lang="it-IT" dirty="0"/>
          </a:p>
        </p:txBody>
      </p:sp>
    </p:spTree>
    <p:extLst>
      <p:ext uri="{BB962C8B-B14F-4D97-AF65-F5344CB8AC3E}">
        <p14:creationId xmlns:p14="http://schemas.microsoft.com/office/powerpoint/2010/main" val="592802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15. Robin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5737" y="1204738"/>
            <a:ext cx="6025446" cy="4519084"/>
          </a:xfrm>
          <a:prstGeom prst="rect">
            <a:avLst/>
          </a:prstGeom>
          <a:noFill/>
          <a:ln>
            <a:noFill/>
          </a:ln>
        </p:spPr>
      </p:pic>
      <p:sp>
        <p:nvSpPr>
          <p:cNvPr id="7" name="Rettangolo 6"/>
          <p:cNvSpPr/>
          <p:nvPr/>
        </p:nvSpPr>
        <p:spPr>
          <a:xfrm>
            <a:off x="5321112" y="1128889"/>
            <a:ext cx="3512444" cy="2246769"/>
          </a:xfrm>
          <a:prstGeom prst="rect">
            <a:avLst/>
          </a:prstGeom>
        </p:spPr>
        <p:txBody>
          <a:bodyPr wrap="square">
            <a:spAutoFit/>
          </a:bodyPr>
          <a:lstStyle/>
          <a:p>
            <a:r>
              <a:rPr lang="it-IT" sz="2000" b="1" dirty="0">
                <a:latin typeface="Arial"/>
                <a:cs typeface="Arial"/>
              </a:rPr>
              <a:t>Robinia </a:t>
            </a:r>
            <a:r>
              <a:rPr lang="it-IT" sz="2000" dirty="0">
                <a:latin typeface="Arial"/>
                <a:cs typeface="Arial"/>
              </a:rPr>
              <a:t>(</a:t>
            </a:r>
            <a:r>
              <a:rPr lang="it-IT" sz="2000" i="1" dirty="0" err="1">
                <a:latin typeface="Arial"/>
                <a:cs typeface="Arial"/>
              </a:rPr>
              <a:t>gasìa</a:t>
            </a:r>
            <a:r>
              <a:rPr lang="it-IT" sz="2000" dirty="0">
                <a:latin typeface="Arial"/>
                <a:cs typeface="Arial"/>
              </a:rPr>
              <a:t>)</a:t>
            </a:r>
          </a:p>
          <a:p>
            <a:r>
              <a:rPr lang="it-IT" sz="2000" i="1" dirty="0">
                <a:latin typeface="Arial"/>
                <a:cs typeface="Arial"/>
              </a:rPr>
              <a:t>Robinia pseudoacacia: </a:t>
            </a:r>
            <a:r>
              <a:rPr lang="it-IT" sz="2000" dirty="0">
                <a:latin typeface="Arial"/>
                <a:cs typeface="Arial"/>
              </a:rPr>
              <a:t>da Jean Robin, botanico, erborista e farmacista del re di Francia Luigi XIII, che ne introdusse i semi dal nord America in Francia nel 1601</a:t>
            </a:r>
          </a:p>
        </p:txBody>
      </p:sp>
    </p:spTree>
    <p:extLst>
      <p:ext uri="{BB962C8B-B14F-4D97-AF65-F5344CB8AC3E}">
        <p14:creationId xmlns:p14="http://schemas.microsoft.com/office/powerpoint/2010/main" val="22227339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6. Liquidambar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916" y="536222"/>
            <a:ext cx="4487333" cy="5983111"/>
          </a:xfrm>
          <a:prstGeom prst="rect">
            <a:avLst/>
          </a:prstGeom>
        </p:spPr>
      </p:pic>
      <p:sp>
        <p:nvSpPr>
          <p:cNvPr id="6" name="Rettangolo 5"/>
          <p:cNvSpPr/>
          <p:nvPr/>
        </p:nvSpPr>
        <p:spPr>
          <a:xfrm>
            <a:off x="324555" y="1281121"/>
            <a:ext cx="3753555" cy="4401205"/>
          </a:xfrm>
          <a:prstGeom prst="rect">
            <a:avLst/>
          </a:prstGeom>
        </p:spPr>
        <p:txBody>
          <a:bodyPr wrap="square">
            <a:spAutoFit/>
          </a:bodyPr>
          <a:lstStyle/>
          <a:p>
            <a:r>
              <a:rPr lang="it-IT" sz="2000" b="1" dirty="0">
                <a:latin typeface="Arial"/>
                <a:cs typeface="Arial"/>
              </a:rPr>
              <a:t>Liquidambar</a:t>
            </a:r>
            <a:endParaRPr lang="it-IT" sz="2000" dirty="0">
              <a:latin typeface="Arial"/>
              <a:cs typeface="Arial"/>
            </a:endParaRPr>
          </a:p>
          <a:p>
            <a:r>
              <a:rPr lang="it-IT" sz="2000" i="1" dirty="0">
                <a:latin typeface="Arial"/>
                <a:cs typeface="Arial"/>
              </a:rPr>
              <a:t>Liquidambar </a:t>
            </a:r>
            <a:r>
              <a:rPr lang="it-IT" sz="2000" i="1" dirty="0" err="1">
                <a:latin typeface="Arial"/>
                <a:cs typeface="Arial"/>
              </a:rPr>
              <a:t>styraciflua</a:t>
            </a:r>
            <a:r>
              <a:rPr lang="it-IT" sz="2000" i="1" dirty="0">
                <a:latin typeface="Arial"/>
                <a:cs typeface="Arial"/>
              </a:rPr>
              <a:t>: </a:t>
            </a:r>
            <a:r>
              <a:rPr lang="it-IT" sz="2000" dirty="0">
                <a:latin typeface="Arial"/>
                <a:cs typeface="Arial"/>
              </a:rPr>
              <a:t>dal latino “</a:t>
            </a:r>
            <a:r>
              <a:rPr lang="it-IT" sz="2000" dirty="0" err="1">
                <a:latin typeface="Arial"/>
                <a:cs typeface="Arial"/>
              </a:rPr>
              <a:t>liquidus</a:t>
            </a:r>
            <a:r>
              <a:rPr lang="it-IT" sz="2000" dirty="0">
                <a:latin typeface="Arial"/>
                <a:cs typeface="Arial"/>
              </a:rPr>
              <a:t>” e dall’arabo “</a:t>
            </a:r>
            <a:r>
              <a:rPr lang="it-IT" sz="2000" dirty="0" err="1">
                <a:latin typeface="Arial"/>
                <a:cs typeface="Arial"/>
              </a:rPr>
              <a:t>ambar</a:t>
            </a:r>
            <a:r>
              <a:rPr lang="it-IT" sz="2000" dirty="0">
                <a:latin typeface="Arial"/>
                <a:cs typeface="Arial"/>
              </a:rPr>
              <a:t>” (ambra); il nome specifico indica albero da cui sgorga lo storace (balsamo usato in medicina e profumeria); albero di origine nord  americana, produce una resina utilizzata per adesivi, unguenti, profumi e  incenso; bellissime le colorazioni autunnali delle foglie, dal giallo all’arancione al rosso</a:t>
            </a:r>
          </a:p>
        </p:txBody>
      </p:sp>
    </p:spTree>
    <p:extLst>
      <p:ext uri="{BB962C8B-B14F-4D97-AF65-F5344CB8AC3E}">
        <p14:creationId xmlns:p14="http://schemas.microsoft.com/office/powerpoint/2010/main" val="8027586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7. Sorbus aucupar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138" y="578556"/>
            <a:ext cx="4445000" cy="5926667"/>
          </a:xfrm>
          <a:prstGeom prst="rect">
            <a:avLst/>
          </a:prstGeom>
        </p:spPr>
      </p:pic>
      <p:sp>
        <p:nvSpPr>
          <p:cNvPr id="5" name="Rettangolo 4"/>
          <p:cNvSpPr/>
          <p:nvPr/>
        </p:nvSpPr>
        <p:spPr>
          <a:xfrm>
            <a:off x="98778" y="1462667"/>
            <a:ext cx="3937000" cy="2246769"/>
          </a:xfrm>
          <a:prstGeom prst="rect">
            <a:avLst/>
          </a:prstGeom>
        </p:spPr>
        <p:txBody>
          <a:bodyPr wrap="square">
            <a:spAutoFit/>
          </a:bodyPr>
          <a:lstStyle/>
          <a:p>
            <a:r>
              <a:rPr lang="it-IT" sz="2000" b="1" dirty="0">
                <a:latin typeface="Arial"/>
                <a:cs typeface="Arial"/>
              </a:rPr>
              <a:t>Sorbo degli uccellatori </a:t>
            </a:r>
            <a:r>
              <a:rPr lang="it-IT" sz="2000" dirty="0">
                <a:latin typeface="Arial"/>
                <a:cs typeface="Arial"/>
              </a:rPr>
              <a:t>(</a:t>
            </a:r>
            <a:r>
              <a:rPr lang="it-IT" sz="2000" i="1" dirty="0" err="1">
                <a:latin typeface="Arial"/>
                <a:cs typeface="Arial"/>
              </a:rPr>
              <a:t>tumela</a:t>
            </a:r>
            <a:r>
              <a:rPr lang="it-IT" sz="2000" dirty="0">
                <a:latin typeface="Arial"/>
                <a:cs typeface="Arial"/>
              </a:rPr>
              <a:t>)</a:t>
            </a:r>
          </a:p>
          <a:p>
            <a:r>
              <a:rPr lang="it-IT" sz="2000" i="1" dirty="0" err="1">
                <a:latin typeface="Arial"/>
                <a:cs typeface="Arial"/>
              </a:rPr>
              <a:t>Sorbus</a:t>
            </a:r>
            <a:r>
              <a:rPr lang="it-IT" sz="2000" i="1" dirty="0">
                <a:latin typeface="Arial"/>
                <a:cs typeface="Arial"/>
              </a:rPr>
              <a:t> </a:t>
            </a:r>
            <a:r>
              <a:rPr lang="it-IT" sz="2000" i="1" dirty="0" err="1">
                <a:latin typeface="Arial"/>
                <a:cs typeface="Arial"/>
              </a:rPr>
              <a:t>aucuparia</a:t>
            </a:r>
            <a:r>
              <a:rPr lang="it-IT" sz="2000" i="1" dirty="0">
                <a:latin typeface="Arial"/>
                <a:cs typeface="Arial"/>
              </a:rPr>
              <a:t>: </a:t>
            </a:r>
            <a:r>
              <a:rPr lang="it-IT" sz="2000" dirty="0">
                <a:latin typeface="Arial"/>
                <a:cs typeface="Arial"/>
              </a:rPr>
              <a:t>dal verbo latino “</a:t>
            </a:r>
            <a:r>
              <a:rPr lang="it-IT" sz="2000" dirty="0" err="1">
                <a:latin typeface="Arial"/>
                <a:cs typeface="Arial"/>
              </a:rPr>
              <a:t>sorbeo</a:t>
            </a:r>
            <a:r>
              <a:rPr lang="it-IT" sz="2000" dirty="0">
                <a:latin typeface="Arial"/>
                <a:cs typeface="Arial"/>
              </a:rPr>
              <a:t>” (bere, assorbire, in quanti i suoi frutti arresterebbero i flussi dell’intestino); le bacche arancio-rosse attirano molto gli uccelli</a:t>
            </a:r>
          </a:p>
        </p:txBody>
      </p:sp>
    </p:spTree>
    <p:extLst>
      <p:ext uri="{BB962C8B-B14F-4D97-AF65-F5344CB8AC3E}">
        <p14:creationId xmlns:p14="http://schemas.microsoft.com/office/powerpoint/2010/main" val="41679239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8. Nocciol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446" y="1600775"/>
            <a:ext cx="6731000" cy="5048250"/>
          </a:xfrm>
          <a:prstGeom prst="rect">
            <a:avLst/>
          </a:prstGeom>
        </p:spPr>
      </p:pic>
      <p:sp>
        <p:nvSpPr>
          <p:cNvPr id="6" name="Rettangolo 5"/>
          <p:cNvSpPr/>
          <p:nvPr/>
        </p:nvSpPr>
        <p:spPr>
          <a:xfrm>
            <a:off x="352778" y="286561"/>
            <a:ext cx="7662334" cy="1323439"/>
          </a:xfrm>
          <a:prstGeom prst="rect">
            <a:avLst/>
          </a:prstGeom>
        </p:spPr>
        <p:txBody>
          <a:bodyPr wrap="square">
            <a:spAutoFit/>
          </a:bodyPr>
          <a:lstStyle/>
          <a:p>
            <a:r>
              <a:rPr lang="it-IT" sz="2000" b="1" dirty="0">
                <a:latin typeface="Arial"/>
                <a:cs typeface="Arial"/>
              </a:rPr>
              <a:t>Nocciolo </a:t>
            </a:r>
            <a:r>
              <a:rPr lang="it-IT" sz="2000" dirty="0">
                <a:latin typeface="Arial"/>
                <a:cs typeface="Arial"/>
              </a:rPr>
              <a:t>(</a:t>
            </a:r>
            <a:r>
              <a:rPr lang="it-IT" sz="2000" i="1" dirty="0" err="1">
                <a:latin typeface="Arial"/>
                <a:cs typeface="Arial"/>
              </a:rPr>
              <a:t>nisola</a:t>
            </a:r>
            <a:r>
              <a:rPr lang="it-IT" sz="2000" i="1" dirty="0">
                <a:latin typeface="Arial"/>
                <a:cs typeface="Arial"/>
              </a:rPr>
              <a:t>, </a:t>
            </a:r>
            <a:r>
              <a:rPr lang="it-IT" sz="2000" i="1" dirty="0" err="1">
                <a:latin typeface="Arial"/>
                <a:cs typeface="Arial"/>
              </a:rPr>
              <a:t>ninsola</a:t>
            </a:r>
            <a:r>
              <a:rPr lang="it-IT" sz="2000" i="1" dirty="0">
                <a:latin typeface="Arial"/>
                <a:cs typeface="Arial"/>
              </a:rPr>
              <a:t>)</a:t>
            </a:r>
            <a:endParaRPr lang="it-IT" sz="2000" dirty="0">
              <a:latin typeface="Arial"/>
              <a:cs typeface="Arial"/>
            </a:endParaRPr>
          </a:p>
          <a:p>
            <a:r>
              <a:rPr lang="it-IT" sz="2000" i="1" dirty="0" err="1">
                <a:latin typeface="Arial"/>
                <a:cs typeface="Arial"/>
              </a:rPr>
              <a:t>Corylus</a:t>
            </a:r>
            <a:r>
              <a:rPr lang="it-IT" sz="2000" i="1" dirty="0">
                <a:latin typeface="Arial"/>
                <a:cs typeface="Arial"/>
              </a:rPr>
              <a:t> avellana: </a:t>
            </a:r>
            <a:r>
              <a:rPr lang="it-IT" sz="2000" dirty="0">
                <a:latin typeface="Arial"/>
                <a:cs typeface="Arial"/>
              </a:rPr>
              <a:t>dal greco  </a:t>
            </a:r>
            <a:r>
              <a:rPr lang="it-IT" sz="2000" i="1" dirty="0" err="1">
                <a:latin typeface="Arial"/>
                <a:cs typeface="Arial"/>
              </a:rPr>
              <a:t>kòris</a:t>
            </a:r>
            <a:r>
              <a:rPr lang="it-IT" sz="2000" i="1" dirty="0">
                <a:latin typeface="Arial"/>
                <a:cs typeface="Arial"/>
              </a:rPr>
              <a:t> </a:t>
            </a:r>
            <a:r>
              <a:rPr lang="it-IT" sz="2000" dirty="0">
                <a:latin typeface="Arial"/>
                <a:cs typeface="Arial"/>
              </a:rPr>
              <a:t>(elmo) per la presenza della cupola che riveste il frutto; il nome della specie deriva da Avellino, zona di origine</a:t>
            </a:r>
          </a:p>
        </p:txBody>
      </p:sp>
    </p:spTree>
    <p:extLst>
      <p:ext uri="{BB962C8B-B14F-4D97-AF65-F5344CB8AC3E}">
        <p14:creationId xmlns:p14="http://schemas.microsoft.com/office/powerpoint/2010/main" val="40978699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9. Melogran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56" y="324555"/>
            <a:ext cx="7112000" cy="4741333"/>
          </a:xfrm>
          <a:prstGeom prst="rect">
            <a:avLst/>
          </a:prstGeom>
        </p:spPr>
      </p:pic>
      <p:sp>
        <p:nvSpPr>
          <p:cNvPr id="6" name="Rettangolo 5"/>
          <p:cNvSpPr/>
          <p:nvPr/>
        </p:nvSpPr>
        <p:spPr>
          <a:xfrm>
            <a:off x="592667" y="5143732"/>
            <a:ext cx="7831666" cy="1631216"/>
          </a:xfrm>
          <a:prstGeom prst="rect">
            <a:avLst/>
          </a:prstGeom>
        </p:spPr>
        <p:txBody>
          <a:bodyPr wrap="square">
            <a:spAutoFit/>
          </a:bodyPr>
          <a:lstStyle/>
          <a:p>
            <a:r>
              <a:rPr lang="it-IT" sz="2000" b="1" dirty="0">
                <a:latin typeface="Arial"/>
                <a:cs typeface="Arial"/>
              </a:rPr>
              <a:t>Melograno </a:t>
            </a:r>
            <a:r>
              <a:rPr lang="it-IT" sz="2000" dirty="0">
                <a:latin typeface="Arial"/>
                <a:cs typeface="Arial"/>
              </a:rPr>
              <a:t>(</a:t>
            </a:r>
            <a:r>
              <a:rPr lang="it-IT" sz="2000" i="1" dirty="0">
                <a:latin typeface="Arial"/>
                <a:cs typeface="Arial"/>
              </a:rPr>
              <a:t>pum </a:t>
            </a:r>
            <a:r>
              <a:rPr lang="it-IT" sz="2000" i="1" dirty="0" err="1">
                <a:latin typeface="Arial"/>
                <a:cs typeface="Arial"/>
              </a:rPr>
              <a:t>granà</a:t>
            </a:r>
            <a:r>
              <a:rPr lang="it-IT" sz="2000" dirty="0">
                <a:latin typeface="Arial"/>
                <a:cs typeface="Arial"/>
              </a:rPr>
              <a:t>)</a:t>
            </a:r>
          </a:p>
          <a:p>
            <a:r>
              <a:rPr lang="it-IT" sz="2000" i="1" dirty="0">
                <a:latin typeface="Arial"/>
                <a:cs typeface="Arial"/>
              </a:rPr>
              <a:t>Punica </a:t>
            </a:r>
            <a:r>
              <a:rPr lang="it-IT" sz="2000" i="1" dirty="0" err="1">
                <a:latin typeface="Arial"/>
                <a:cs typeface="Arial"/>
              </a:rPr>
              <a:t>granatum</a:t>
            </a:r>
            <a:r>
              <a:rPr lang="it-IT" sz="2000" i="1" dirty="0">
                <a:latin typeface="Arial"/>
                <a:cs typeface="Arial"/>
              </a:rPr>
              <a:t>: </a:t>
            </a:r>
            <a:r>
              <a:rPr lang="it-IT" sz="2000" dirty="0">
                <a:latin typeface="Arial"/>
                <a:cs typeface="Arial"/>
              </a:rPr>
              <a:t>i migliori melograni, nell’antichità provenivano da Cartagine (punico vuol dire cartaginese); </a:t>
            </a:r>
            <a:r>
              <a:rPr lang="it-IT" sz="2000" dirty="0" err="1">
                <a:latin typeface="Arial"/>
                <a:cs typeface="Arial"/>
              </a:rPr>
              <a:t>granatum</a:t>
            </a:r>
            <a:r>
              <a:rPr lang="it-IT" sz="2000" dirty="0">
                <a:latin typeface="Arial"/>
                <a:cs typeface="Arial"/>
              </a:rPr>
              <a:t> significa che ha molti semi</a:t>
            </a:r>
          </a:p>
          <a:p>
            <a:r>
              <a:rPr lang="it-IT" sz="2000" dirty="0">
                <a:latin typeface="Arial"/>
                <a:cs typeface="Arial"/>
              </a:rPr>
              <a:t> </a:t>
            </a:r>
          </a:p>
        </p:txBody>
      </p:sp>
    </p:spTree>
    <p:extLst>
      <p:ext uri="{BB962C8B-B14F-4D97-AF65-F5344CB8AC3E}">
        <p14:creationId xmlns:p14="http://schemas.microsoft.com/office/powerpoint/2010/main" val="24400746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25778" y="4500069"/>
            <a:ext cx="8466666" cy="2246769"/>
          </a:xfrm>
          <a:prstGeom prst="rect">
            <a:avLst/>
          </a:prstGeom>
        </p:spPr>
        <p:txBody>
          <a:bodyPr wrap="square">
            <a:spAutoFit/>
          </a:bodyPr>
          <a:lstStyle/>
          <a:p>
            <a:r>
              <a:rPr lang="it-IT" sz="2000" b="1" dirty="0">
                <a:latin typeface="Arial"/>
                <a:cs typeface="Arial"/>
              </a:rPr>
              <a:t>Albero di Giuda</a:t>
            </a:r>
            <a:endParaRPr lang="it-IT" sz="2000" dirty="0">
              <a:latin typeface="Arial"/>
              <a:cs typeface="Arial"/>
            </a:endParaRPr>
          </a:p>
          <a:p>
            <a:r>
              <a:rPr lang="it-IT" sz="2000" i="1" dirty="0" err="1">
                <a:latin typeface="Arial"/>
                <a:cs typeface="Arial"/>
              </a:rPr>
              <a:t>Cercis</a:t>
            </a:r>
            <a:r>
              <a:rPr lang="it-IT" sz="2000" i="1" dirty="0">
                <a:latin typeface="Arial"/>
                <a:cs typeface="Arial"/>
              </a:rPr>
              <a:t> </a:t>
            </a:r>
            <a:r>
              <a:rPr lang="it-IT" sz="2000" i="1" dirty="0" err="1">
                <a:latin typeface="Arial"/>
                <a:cs typeface="Arial"/>
              </a:rPr>
              <a:t>siliquastrum</a:t>
            </a:r>
            <a:r>
              <a:rPr lang="it-IT" sz="2000" i="1" dirty="0">
                <a:latin typeface="Arial"/>
                <a:cs typeface="Arial"/>
              </a:rPr>
              <a:t>: </a:t>
            </a:r>
            <a:r>
              <a:rPr lang="it-IT" sz="2000" dirty="0">
                <a:latin typeface="Arial"/>
                <a:cs typeface="Arial"/>
              </a:rPr>
              <a:t>dal greco “</a:t>
            </a:r>
            <a:r>
              <a:rPr lang="it-IT" sz="2000" dirty="0" err="1">
                <a:latin typeface="Arial"/>
                <a:cs typeface="Arial"/>
              </a:rPr>
              <a:t>kerkis</a:t>
            </a:r>
            <a:r>
              <a:rPr lang="it-IT" sz="2000" dirty="0">
                <a:latin typeface="Arial"/>
                <a:cs typeface="Arial"/>
              </a:rPr>
              <a:t>” (per indicare la forma di navetta del tessitore) e dal latino “siliqua” (baccello); produce infatti  delle silique (frutti allungati)</a:t>
            </a:r>
            <a:r>
              <a:rPr lang="it-IT" sz="2000" dirty="0" smtClean="0">
                <a:latin typeface="Arial"/>
                <a:cs typeface="Arial"/>
              </a:rPr>
              <a:t>; la fioritura violacea compare prima delle foglie, che hanno la forma di cuore; </a:t>
            </a:r>
            <a:r>
              <a:rPr lang="it-IT" sz="2000" dirty="0">
                <a:latin typeface="Arial"/>
                <a:cs typeface="Arial"/>
              </a:rPr>
              <a:t>la leggenda racconta che Giuda si impiccò a quest’albero dopo aver tradito Gesù; un’altra interpretazione è che sia  originario della Giudea</a:t>
            </a:r>
          </a:p>
        </p:txBody>
      </p:sp>
      <p:pic>
        <p:nvPicPr>
          <p:cNvPr id="8" name="Immagine 7" descr="20. Albero di Giud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34" y="182069"/>
            <a:ext cx="5757333" cy="4318000"/>
          </a:xfrm>
          <a:prstGeom prst="rect">
            <a:avLst/>
          </a:prstGeom>
        </p:spPr>
      </p:pic>
    </p:spTree>
    <p:extLst>
      <p:ext uri="{BB962C8B-B14F-4D97-AF65-F5344CB8AC3E}">
        <p14:creationId xmlns:p14="http://schemas.microsoft.com/office/powerpoint/2010/main" val="27072375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1. Buddle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465667"/>
            <a:ext cx="4459111" cy="5945481"/>
          </a:xfrm>
          <a:prstGeom prst="rect">
            <a:avLst/>
          </a:prstGeom>
        </p:spPr>
      </p:pic>
      <p:sp>
        <p:nvSpPr>
          <p:cNvPr id="5" name="Rettangolo 4"/>
          <p:cNvSpPr/>
          <p:nvPr/>
        </p:nvSpPr>
        <p:spPr>
          <a:xfrm>
            <a:off x="5334000" y="1481667"/>
            <a:ext cx="3457222" cy="3170099"/>
          </a:xfrm>
          <a:prstGeom prst="rect">
            <a:avLst/>
          </a:prstGeom>
        </p:spPr>
        <p:txBody>
          <a:bodyPr wrap="square">
            <a:spAutoFit/>
          </a:bodyPr>
          <a:lstStyle/>
          <a:p>
            <a:r>
              <a:rPr lang="it-IT" sz="2000" b="1" dirty="0" err="1">
                <a:latin typeface="Arial"/>
                <a:cs typeface="Arial"/>
              </a:rPr>
              <a:t>Buddleja</a:t>
            </a:r>
            <a:r>
              <a:rPr lang="it-IT" sz="2000" b="1" dirty="0">
                <a:latin typeface="Arial"/>
                <a:cs typeface="Arial"/>
              </a:rPr>
              <a:t> </a:t>
            </a:r>
            <a:r>
              <a:rPr lang="it-IT" sz="2000" dirty="0">
                <a:latin typeface="Arial"/>
                <a:cs typeface="Arial"/>
              </a:rPr>
              <a:t>o </a:t>
            </a:r>
            <a:r>
              <a:rPr lang="it-IT" sz="2000" b="1" dirty="0">
                <a:latin typeface="Arial"/>
                <a:cs typeface="Arial"/>
              </a:rPr>
              <a:t>Arbusto delle farfalle</a:t>
            </a:r>
            <a:endParaRPr lang="it-IT" sz="2000" dirty="0">
              <a:latin typeface="Arial"/>
              <a:cs typeface="Arial"/>
            </a:endParaRPr>
          </a:p>
          <a:p>
            <a:r>
              <a:rPr lang="it-IT" sz="2000" i="1" dirty="0" err="1">
                <a:latin typeface="Arial"/>
                <a:cs typeface="Arial"/>
              </a:rPr>
              <a:t>Buddleja</a:t>
            </a:r>
            <a:r>
              <a:rPr lang="it-IT" sz="2000" i="1" dirty="0">
                <a:latin typeface="Arial"/>
                <a:cs typeface="Arial"/>
              </a:rPr>
              <a:t> </a:t>
            </a:r>
            <a:r>
              <a:rPr lang="it-IT" sz="2000" i="1" dirty="0" err="1">
                <a:latin typeface="Arial"/>
                <a:cs typeface="Arial"/>
              </a:rPr>
              <a:t>Davidii</a:t>
            </a:r>
            <a:r>
              <a:rPr lang="it-IT" sz="2000" i="1" dirty="0">
                <a:latin typeface="Arial"/>
                <a:cs typeface="Arial"/>
              </a:rPr>
              <a:t>: </a:t>
            </a:r>
            <a:r>
              <a:rPr lang="it-IT" sz="2000" dirty="0">
                <a:latin typeface="Arial"/>
                <a:cs typeface="Arial"/>
              </a:rPr>
              <a:t>in onore del botanico Adam </a:t>
            </a:r>
            <a:r>
              <a:rPr lang="it-IT" sz="2000" dirty="0" err="1">
                <a:latin typeface="Arial"/>
                <a:cs typeface="Arial"/>
              </a:rPr>
              <a:t>Buddle</a:t>
            </a:r>
            <a:r>
              <a:rPr lang="it-IT" sz="2000" dirty="0">
                <a:latin typeface="Arial"/>
                <a:cs typeface="Arial"/>
              </a:rPr>
              <a:t>, religioso inglese e di padre David, religioso missionario in Cina, entrambi ferventi botanici; le fioritura violacee attirano molto le farfalle, soprattutto le vanesse</a:t>
            </a:r>
          </a:p>
        </p:txBody>
      </p:sp>
    </p:spTree>
    <p:extLst>
      <p:ext uri="{BB962C8B-B14F-4D97-AF65-F5344CB8AC3E}">
        <p14:creationId xmlns:p14="http://schemas.microsoft.com/office/powerpoint/2010/main" val="42114991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2. Rosa canin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8" y="251178"/>
            <a:ext cx="8328692" cy="4684889"/>
          </a:xfrm>
          <a:prstGeom prst="rect">
            <a:avLst/>
          </a:prstGeom>
        </p:spPr>
      </p:pic>
      <p:sp>
        <p:nvSpPr>
          <p:cNvPr id="5" name="Rettangolo 4"/>
          <p:cNvSpPr/>
          <p:nvPr/>
        </p:nvSpPr>
        <p:spPr>
          <a:xfrm>
            <a:off x="465667" y="5087836"/>
            <a:ext cx="8328692" cy="1631216"/>
          </a:xfrm>
          <a:prstGeom prst="rect">
            <a:avLst/>
          </a:prstGeom>
        </p:spPr>
        <p:txBody>
          <a:bodyPr wrap="square">
            <a:spAutoFit/>
          </a:bodyPr>
          <a:lstStyle/>
          <a:p>
            <a:r>
              <a:rPr lang="it-IT" sz="2000" b="1" dirty="0">
                <a:latin typeface="Arial"/>
                <a:cs typeface="Arial"/>
              </a:rPr>
              <a:t>Rosa </a:t>
            </a:r>
            <a:r>
              <a:rPr lang="it-IT" sz="2000" b="1" dirty="0" smtClean="0">
                <a:latin typeface="Arial"/>
                <a:cs typeface="Arial"/>
              </a:rPr>
              <a:t>canina </a:t>
            </a:r>
            <a:r>
              <a:rPr lang="it-IT" sz="2000" i="1" dirty="0" smtClean="0">
                <a:latin typeface="Arial"/>
                <a:cs typeface="Arial"/>
              </a:rPr>
              <a:t>(</a:t>
            </a:r>
            <a:r>
              <a:rPr lang="it-IT" sz="2000" i="1" dirty="0" err="1" smtClean="0">
                <a:latin typeface="Arial"/>
                <a:cs typeface="Arial"/>
              </a:rPr>
              <a:t>Gratacul</a:t>
            </a:r>
            <a:r>
              <a:rPr lang="it-IT" sz="2000" i="1" dirty="0" smtClean="0">
                <a:latin typeface="Arial"/>
                <a:cs typeface="Arial"/>
              </a:rPr>
              <a:t>)</a:t>
            </a:r>
            <a:endParaRPr lang="it-IT" sz="2000" dirty="0">
              <a:latin typeface="Arial"/>
              <a:cs typeface="Arial"/>
            </a:endParaRPr>
          </a:p>
          <a:p>
            <a:r>
              <a:rPr lang="it-IT" sz="2000" i="1" dirty="0">
                <a:latin typeface="Arial"/>
                <a:cs typeface="Arial"/>
              </a:rPr>
              <a:t>Rosa canina: </a:t>
            </a:r>
            <a:r>
              <a:rPr lang="it-IT" sz="2000" dirty="0">
                <a:latin typeface="Arial"/>
                <a:cs typeface="Arial"/>
              </a:rPr>
              <a:t>nome di probabile origine mediterranea, trasmesso al celtico, al germanico all’anglosassone, quasi inalterato; nell’antichità si riteneva che le sue radici potessero curare la rabbia provocata dai morsi dei cani; oggi esistono oltre 5.000 cultivar di rose</a:t>
            </a:r>
          </a:p>
        </p:txBody>
      </p:sp>
    </p:spTree>
    <p:extLst>
      <p:ext uri="{BB962C8B-B14F-4D97-AF65-F5344CB8AC3E}">
        <p14:creationId xmlns:p14="http://schemas.microsoft.com/office/powerpoint/2010/main" val="23163515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ambuco-620x4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953" y="3522876"/>
            <a:ext cx="3745995" cy="2416771"/>
          </a:xfrm>
          <a:prstGeom prst="rect">
            <a:avLst/>
          </a:prstGeom>
        </p:spPr>
      </p:pic>
      <p:pic>
        <p:nvPicPr>
          <p:cNvPr id="5" name="Immagine 4" descr="Sambuco infioresecenz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43" y="3399985"/>
            <a:ext cx="4368117" cy="2699496"/>
          </a:xfrm>
          <a:prstGeom prst="rect">
            <a:avLst/>
          </a:prstGeom>
        </p:spPr>
      </p:pic>
      <p:pic>
        <p:nvPicPr>
          <p:cNvPr id="6" name="Immagine 5" descr="sambuco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73" y="163856"/>
            <a:ext cx="4014689" cy="2994005"/>
          </a:xfrm>
          <a:prstGeom prst="rect">
            <a:avLst/>
          </a:prstGeom>
        </p:spPr>
      </p:pic>
      <p:sp>
        <p:nvSpPr>
          <p:cNvPr id="8" name="CasellaDiTesto 7"/>
          <p:cNvSpPr txBox="1"/>
          <p:nvPr/>
        </p:nvSpPr>
        <p:spPr>
          <a:xfrm>
            <a:off x="4759710" y="295539"/>
            <a:ext cx="3745995" cy="2862322"/>
          </a:xfrm>
          <a:prstGeom prst="rect">
            <a:avLst/>
          </a:prstGeom>
          <a:noFill/>
        </p:spPr>
        <p:txBody>
          <a:bodyPr wrap="square" rtlCol="0">
            <a:spAutoFit/>
          </a:bodyPr>
          <a:lstStyle/>
          <a:p>
            <a:r>
              <a:rPr lang="it-IT" sz="2000" b="1" dirty="0" smtClean="0">
                <a:latin typeface="Arial"/>
                <a:cs typeface="Arial"/>
              </a:rPr>
              <a:t>Sambuco </a:t>
            </a:r>
            <a:r>
              <a:rPr lang="it-IT" sz="2000" i="1" dirty="0" smtClean="0">
                <a:latin typeface="Arial"/>
                <a:cs typeface="Arial"/>
              </a:rPr>
              <a:t>(</a:t>
            </a:r>
            <a:r>
              <a:rPr lang="it-IT" sz="2000" i="1" dirty="0" err="1" smtClean="0">
                <a:latin typeface="Arial"/>
                <a:cs typeface="Arial"/>
              </a:rPr>
              <a:t>Sambuc</a:t>
            </a:r>
            <a:r>
              <a:rPr lang="it-IT" sz="2000" i="1" dirty="0" smtClean="0">
                <a:latin typeface="Arial"/>
                <a:cs typeface="Arial"/>
              </a:rPr>
              <a:t>, </a:t>
            </a:r>
            <a:r>
              <a:rPr lang="it-IT" sz="2000" i="1" dirty="0" err="1" smtClean="0">
                <a:latin typeface="Arial"/>
                <a:cs typeface="Arial"/>
              </a:rPr>
              <a:t>sambus</a:t>
            </a:r>
            <a:r>
              <a:rPr lang="it-IT" sz="2000" i="1" dirty="0" smtClean="0">
                <a:latin typeface="Arial"/>
                <a:cs typeface="Arial"/>
              </a:rPr>
              <a:t>)</a:t>
            </a:r>
          </a:p>
          <a:p>
            <a:r>
              <a:rPr lang="it-IT" sz="2000" i="1" dirty="0" err="1" smtClean="0">
                <a:latin typeface="Arial"/>
                <a:cs typeface="Arial"/>
              </a:rPr>
              <a:t>Sambucus</a:t>
            </a:r>
            <a:r>
              <a:rPr lang="it-IT" sz="2000" i="1" dirty="0" smtClean="0">
                <a:latin typeface="Arial"/>
                <a:cs typeface="Arial"/>
              </a:rPr>
              <a:t> </a:t>
            </a:r>
            <a:r>
              <a:rPr lang="it-IT" sz="2000" i="1" dirty="0" err="1" smtClean="0">
                <a:latin typeface="Arial"/>
                <a:cs typeface="Arial"/>
              </a:rPr>
              <a:t>nigra</a:t>
            </a:r>
            <a:r>
              <a:rPr lang="it-IT" sz="2000" i="1" dirty="0" smtClean="0">
                <a:latin typeface="Arial"/>
                <a:cs typeface="Arial"/>
              </a:rPr>
              <a:t>: </a:t>
            </a:r>
            <a:r>
              <a:rPr lang="it-IT" sz="2000" dirty="0" smtClean="0">
                <a:latin typeface="Arial"/>
                <a:cs typeface="Arial"/>
              </a:rPr>
              <a:t>dal latino “</a:t>
            </a:r>
            <a:r>
              <a:rPr lang="it-IT" sz="2000" dirty="0" err="1" smtClean="0">
                <a:latin typeface="Arial"/>
                <a:cs typeface="Arial"/>
              </a:rPr>
              <a:t>sambucus</a:t>
            </a:r>
            <a:r>
              <a:rPr lang="it-IT" sz="2000" dirty="0" smtClean="0">
                <a:latin typeface="Arial"/>
                <a:cs typeface="Arial"/>
              </a:rPr>
              <a:t>” e, prima ancora, dal greco “</a:t>
            </a:r>
            <a:r>
              <a:rPr lang="it-IT" sz="2000" dirty="0" err="1" smtClean="0">
                <a:latin typeface="Arial"/>
                <a:cs typeface="Arial"/>
              </a:rPr>
              <a:t>sambyké</a:t>
            </a:r>
            <a:r>
              <a:rPr lang="it-IT" sz="2000" dirty="0" smtClean="0">
                <a:latin typeface="Arial"/>
                <a:cs typeface="Arial"/>
              </a:rPr>
              <a:t>”, strumento musicale che si fabbricava con i fusti e i rami svuotati del midollo; usati anche come cerbottane; fiori e frutti commestibili</a:t>
            </a:r>
            <a:endParaRPr lang="it-IT" sz="2000" dirty="0">
              <a:latin typeface="Arial"/>
              <a:cs typeface="Arial"/>
            </a:endParaRPr>
          </a:p>
        </p:txBody>
      </p:sp>
    </p:spTree>
    <p:extLst>
      <p:ext uri="{BB962C8B-B14F-4D97-AF65-F5344CB8AC3E}">
        <p14:creationId xmlns:p14="http://schemas.microsoft.com/office/powerpoint/2010/main" val="669160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962276"/>
            <a:ext cx="8229600" cy="1143000"/>
          </a:xfrm>
        </p:spPr>
        <p:txBody>
          <a:bodyPr>
            <a:noAutofit/>
          </a:bodyPr>
          <a:lstStyle/>
          <a:p>
            <a:r>
              <a:rPr lang="it-IT" sz="8000" b="1" i="1" dirty="0">
                <a:solidFill>
                  <a:srgbClr val="FF0000"/>
                </a:solidFill>
                <a:latin typeface="Arial"/>
                <a:cs typeface="Arial"/>
              </a:rPr>
              <a:t>PIANTE ERBACEE</a:t>
            </a:r>
            <a:r>
              <a:rPr lang="it-IT" sz="8000" dirty="0">
                <a:solidFill>
                  <a:srgbClr val="FF0000"/>
                </a:solidFill>
                <a:latin typeface="Arial"/>
                <a:cs typeface="Arial"/>
              </a:rPr>
              <a:t/>
            </a:r>
            <a:br>
              <a:rPr lang="it-IT" sz="8000" dirty="0">
                <a:solidFill>
                  <a:srgbClr val="FF0000"/>
                </a:solidFill>
                <a:latin typeface="Arial"/>
                <a:cs typeface="Arial"/>
              </a:rPr>
            </a:br>
            <a:endParaRPr lang="it-IT" sz="8000" dirty="0">
              <a:solidFill>
                <a:srgbClr val="FF0000"/>
              </a:solidFill>
              <a:latin typeface="Arial"/>
              <a:cs typeface="Arial"/>
            </a:endParaRPr>
          </a:p>
        </p:txBody>
      </p:sp>
    </p:spTree>
    <p:extLst>
      <p:ext uri="{BB962C8B-B14F-4D97-AF65-F5344CB8AC3E}">
        <p14:creationId xmlns:p14="http://schemas.microsoft.com/office/powerpoint/2010/main" val="8896043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35001" y="798285"/>
            <a:ext cx="5878286" cy="5624285"/>
          </a:xfrm>
        </p:spPr>
        <p:txBody>
          <a:bodyPr>
            <a:normAutofit fontScale="62500" lnSpcReduction="20000"/>
          </a:bodyPr>
          <a:lstStyle/>
          <a:p>
            <a:r>
              <a:rPr lang="it-IT" dirty="0">
                <a:latin typeface="Arial"/>
                <a:cs typeface="Arial"/>
              </a:rPr>
              <a:t>La scienza che si occupa della classificazione dei vegetali è la “Botanica sistematica”. Karl Von </a:t>
            </a:r>
            <a:r>
              <a:rPr lang="it-IT" dirty="0" err="1">
                <a:latin typeface="Arial"/>
                <a:cs typeface="Arial"/>
              </a:rPr>
              <a:t>Linné</a:t>
            </a:r>
            <a:r>
              <a:rPr lang="it-IT" dirty="0">
                <a:latin typeface="Arial"/>
                <a:cs typeface="Arial"/>
              </a:rPr>
              <a:t> (detto </a:t>
            </a:r>
            <a:r>
              <a:rPr lang="it-IT" dirty="0" err="1">
                <a:latin typeface="Arial"/>
                <a:cs typeface="Arial"/>
              </a:rPr>
              <a:t>Linneo</a:t>
            </a:r>
            <a:r>
              <a:rPr lang="it-IT" dirty="0">
                <a:latin typeface="Arial"/>
                <a:cs typeface="Arial"/>
              </a:rPr>
              <a:t>, 1707 - 1778) è il fondatore della moderna sistematica; partendo dalla “nomenclatura binomia” ideata dai fratelli francesi Gaspare e Jean </a:t>
            </a:r>
            <a:r>
              <a:rPr lang="it-IT" dirty="0" err="1">
                <a:latin typeface="Arial"/>
                <a:cs typeface="Arial"/>
              </a:rPr>
              <a:t>Bahuin</a:t>
            </a:r>
            <a:r>
              <a:rPr lang="it-IT" dirty="0">
                <a:latin typeface="Arial"/>
                <a:cs typeface="Arial"/>
              </a:rPr>
              <a:t>, </a:t>
            </a:r>
            <a:r>
              <a:rPr lang="it-IT" dirty="0" err="1">
                <a:latin typeface="Arial"/>
                <a:cs typeface="Arial"/>
              </a:rPr>
              <a:t>Linneo</a:t>
            </a:r>
            <a:r>
              <a:rPr lang="it-IT" dirty="0">
                <a:latin typeface="Arial"/>
                <a:cs typeface="Arial"/>
              </a:rPr>
              <a:t> elaborò il suo </a:t>
            </a:r>
            <a:r>
              <a:rPr lang="it-IT" i="1" dirty="0" err="1">
                <a:latin typeface="Arial"/>
                <a:cs typeface="Arial"/>
              </a:rPr>
              <a:t>Systema</a:t>
            </a:r>
            <a:r>
              <a:rPr lang="it-IT" i="1" dirty="0">
                <a:latin typeface="Arial"/>
                <a:cs typeface="Arial"/>
              </a:rPr>
              <a:t> </a:t>
            </a:r>
            <a:r>
              <a:rPr lang="it-IT" i="1" dirty="0" err="1">
                <a:latin typeface="Arial"/>
                <a:cs typeface="Arial"/>
              </a:rPr>
              <a:t>naturae</a:t>
            </a:r>
            <a:r>
              <a:rPr lang="it-IT" i="1" dirty="0">
                <a:latin typeface="Arial"/>
                <a:cs typeface="Arial"/>
              </a:rPr>
              <a:t> </a:t>
            </a:r>
            <a:r>
              <a:rPr lang="it-IT" dirty="0">
                <a:latin typeface="Arial"/>
                <a:cs typeface="Arial"/>
              </a:rPr>
              <a:t>(pubblicato nel 1735)</a:t>
            </a:r>
            <a:r>
              <a:rPr lang="it-IT" i="1" dirty="0">
                <a:latin typeface="Arial"/>
                <a:cs typeface="Arial"/>
              </a:rPr>
              <a:t>, </a:t>
            </a:r>
            <a:r>
              <a:rPr lang="it-IT" dirty="0">
                <a:latin typeface="Arial"/>
                <a:cs typeface="Arial"/>
              </a:rPr>
              <a:t>attribuendo ad ogni forma vivente un doppio nome, il </a:t>
            </a:r>
            <a:r>
              <a:rPr lang="it-IT" i="1" u="sng" dirty="0">
                <a:latin typeface="Arial"/>
                <a:cs typeface="Arial"/>
              </a:rPr>
              <a:t>Genere </a:t>
            </a:r>
            <a:r>
              <a:rPr lang="it-IT" dirty="0">
                <a:latin typeface="Arial"/>
                <a:cs typeface="Arial"/>
              </a:rPr>
              <a:t>e la </a:t>
            </a:r>
            <a:r>
              <a:rPr lang="it-IT" i="1" u="sng" dirty="0">
                <a:latin typeface="Arial"/>
                <a:cs typeface="Arial"/>
              </a:rPr>
              <a:t>specie </a:t>
            </a:r>
            <a:r>
              <a:rPr lang="it-IT" dirty="0">
                <a:latin typeface="Arial"/>
                <a:cs typeface="Arial"/>
              </a:rPr>
              <a:t>(in latino)</a:t>
            </a:r>
            <a:r>
              <a:rPr lang="it-IT" i="1" u="sng" dirty="0" smtClean="0">
                <a:latin typeface="Arial"/>
                <a:cs typeface="Arial"/>
              </a:rPr>
              <a:t>.</a:t>
            </a:r>
          </a:p>
          <a:p>
            <a:endParaRPr lang="it-IT" dirty="0">
              <a:latin typeface="Arial"/>
              <a:cs typeface="Arial"/>
            </a:endParaRPr>
          </a:p>
          <a:p>
            <a:r>
              <a:rPr lang="it-IT" dirty="0">
                <a:latin typeface="Arial"/>
                <a:cs typeface="Arial"/>
              </a:rPr>
              <a:t>Nel 1952 fu promulgato il </a:t>
            </a:r>
            <a:r>
              <a:rPr lang="it-IT" i="1" dirty="0">
                <a:latin typeface="Arial"/>
                <a:cs typeface="Arial"/>
              </a:rPr>
              <a:t>Codice Internazionale di Nomenclatura Botanica, </a:t>
            </a:r>
            <a:r>
              <a:rPr lang="it-IT" dirty="0">
                <a:latin typeface="Arial"/>
                <a:cs typeface="Arial"/>
              </a:rPr>
              <a:t>che stabilì i principi secondo i quali i nomi delle piante sono composti e definiti. A tali regole si devono attenere tutte le pubblicazioni in materia</a:t>
            </a:r>
            <a:r>
              <a:rPr lang="it-IT" dirty="0" smtClean="0">
                <a:latin typeface="Arial"/>
                <a:cs typeface="Arial"/>
              </a:rPr>
              <a:t>.</a:t>
            </a:r>
          </a:p>
          <a:p>
            <a:endParaRPr lang="it-IT" dirty="0">
              <a:latin typeface="Arial"/>
              <a:cs typeface="Arial"/>
            </a:endParaRPr>
          </a:p>
          <a:p>
            <a:r>
              <a:rPr lang="it-IT" dirty="0">
                <a:latin typeface="Arial"/>
                <a:cs typeface="Arial"/>
              </a:rPr>
              <a:t>La riclassificazione delle piante ha fatto ulteriori progressi in seguito al diffondersi delle </a:t>
            </a:r>
            <a:r>
              <a:rPr lang="it-IT" i="1" dirty="0">
                <a:latin typeface="Arial"/>
                <a:cs typeface="Arial"/>
              </a:rPr>
              <a:t>analisi del DNA</a:t>
            </a:r>
            <a:r>
              <a:rPr lang="it-IT" dirty="0">
                <a:latin typeface="Arial"/>
                <a:cs typeface="Arial"/>
              </a:rPr>
              <a:t>, il che fornisce ulteriori certezze nell’identificazione e classificazione dei vegetali.   </a:t>
            </a:r>
          </a:p>
          <a:p>
            <a:endParaRPr lang="it-IT" dirty="0"/>
          </a:p>
        </p:txBody>
      </p:sp>
      <p:pic>
        <p:nvPicPr>
          <p:cNvPr id="4" name="Immagine 3" descr="1. Linne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429" y="659265"/>
            <a:ext cx="2298927" cy="3374571"/>
          </a:xfrm>
          <a:prstGeom prst="rect">
            <a:avLst/>
          </a:prstGeom>
        </p:spPr>
      </p:pic>
    </p:spTree>
    <p:extLst>
      <p:ext uri="{BB962C8B-B14F-4D97-AF65-F5344CB8AC3E}">
        <p14:creationId xmlns:p14="http://schemas.microsoft.com/office/powerpoint/2010/main" val="32578391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3. Anemone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333" y="874888"/>
            <a:ext cx="4967111" cy="4967111"/>
          </a:xfrm>
          <a:prstGeom prst="rect">
            <a:avLst/>
          </a:prstGeom>
        </p:spPr>
      </p:pic>
      <p:sp>
        <p:nvSpPr>
          <p:cNvPr id="5" name="Rettangolo 4"/>
          <p:cNvSpPr/>
          <p:nvPr/>
        </p:nvSpPr>
        <p:spPr>
          <a:xfrm>
            <a:off x="197555" y="1750453"/>
            <a:ext cx="3400778" cy="2862322"/>
          </a:xfrm>
          <a:prstGeom prst="rect">
            <a:avLst/>
          </a:prstGeom>
        </p:spPr>
        <p:txBody>
          <a:bodyPr wrap="square">
            <a:spAutoFit/>
          </a:bodyPr>
          <a:lstStyle/>
          <a:p>
            <a:r>
              <a:rPr lang="it-IT" sz="2000" b="1" dirty="0">
                <a:latin typeface="Arial"/>
                <a:cs typeface="Arial"/>
              </a:rPr>
              <a:t>Anemone </a:t>
            </a:r>
            <a:r>
              <a:rPr lang="it-IT" sz="2000" b="1" dirty="0" err="1">
                <a:latin typeface="Arial"/>
                <a:cs typeface="Arial"/>
              </a:rPr>
              <a:t>nemorosa</a:t>
            </a:r>
            <a:r>
              <a:rPr lang="it-IT" sz="2000" b="1" dirty="0">
                <a:latin typeface="Arial"/>
                <a:cs typeface="Arial"/>
              </a:rPr>
              <a:t> </a:t>
            </a:r>
            <a:r>
              <a:rPr lang="it-IT" sz="2000" i="1" dirty="0">
                <a:latin typeface="Arial"/>
                <a:cs typeface="Arial"/>
              </a:rPr>
              <a:t>(erba </a:t>
            </a:r>
            <a:r>
              <a:rPr lang="it-IT" sz="2000" i="1" dirty="0" err="1">
                <a:latin typeface="Arial"/>
                <a:cs typeface="Arial"/>
              </a:rPr>
              <a:t>siatica</a:t>
            </a:r>
            <a:r>
              <a:rPr lang="it-IT" sz="2000" i="1" dirty="0">
                <a:latin typeface="Arial"/>
                <a:cs typeface="Arial"/>
              </a:rPr>
              <a:t>, </a:t>
            </a:r>
            <a:r>
              <a:rPr lang="it-IT" sz="2000" i="1" dirty="0" err="1">
                <a:latin typeface="Arial"/>
                <a:cs typeface="Arial"/>
              </a:rPr>
              <a:t>fjor</a:t>
            </a:r>
            <a:r>
              <a:rPr lang="it-IT" sz="2000" i="1" dirty="0">
                <a:latin typeface="Arial"/>
                <a:cs typeface="Arial"/>
              </a:rPr>
              <a:t> dal </a:t>
            </a:r>
            <a:r>
              <a:rPr lang="it-IT" sz="2000" i="1" dirty="0" err="1">
                <a:latin typeface="Arial"/>
                <a:cs typeface="Arial"/>
              </a:rPr>
              <a:t>djau</a:t>
            </a:r>
            <a:r>
              <a:rPr lang="it-IT" sz="2000" i="1" dirty="0">
                <a:latin typeface="Arial"/>
                <a:cs typeface="Arial"/>
              </a:rPr>
              <a:t>)</a:t>
            </a:r>
            <a:endParaRPr lang="it-IT" sz="2000" dirty="0">
              <a:latin typeface="Arial"/>
              <a:cs typeface="Arial"/>
            </a:endParaRPr>
          </a:p>
          <a:p>
            <a:r>
              <a:rPr lang="it-IT" sz="2000" i="1" dirty="0">
                <a:latin typeface="Arial"/>
                <a:cs typeface="Arial"/>
              </a:rPr>
              <a:t>Anemone bianca: </a:t>
            </a:r>
            <a:r>
              <a:rPr lang="it-IT" sz="2000" dirty="0">
                <a:latin typeface="Arial"/>
                <a:cs typeface="Arial"/>
              </a:rPr>
              <a:t>dal greco </a:t>
            </a:r>
            <a:r>
              <a:rPr lang="it-IT" sz="2000" i="1" dirty="0" err="1">
                <a:latin typeface="Arial"/>
                <a:cs typeface="Arial"/>
              </a:rPr>
              <a:t>anémos</a:t>
            </a:r>
            <a:r>
              <a:rPr lang="it-IT" sz="2000" i="1" dirty="0">
                <a:latin typeface="Arial"/>
                <a:cs typeface="Arial"/>
              </a:rPr>
              <a:t> </a:t>
            </a:r>
            <a:r>
              <a:rPr lang="it-IT" sz="2000" dirty="0">
                <a:latin typeface="Arial"/>
                <a:cs typeface="Arial"/>
              </a:rPr>
              <a:t>(vento) e dal latino </a:t>
            </a:r>
            <a:r>
              <a:rPr lang="it-IT" sz="2000" i="1" dirty="0" err="1">
                <a:latin typeface="Arial"/>
                <a:cs typeface="Arial"/>
              </a:rPr>
              <a:t>nemorosus</a:t>
            </a:r>
            <a:r>
              <a:rPr lang="it-IT" sz="2000" i="1" dirty="0">
                <a:latin typeface="Arial"/>
                <a:cs typeface="Arial"/>
              </a:rPr>
              <a:t> </a:t>
            </a:r>
            <a:r>
              <a:rPr lang="it-IT" sz="2000" dirty="0">
                <a:latin typeface="Arial"/>
                <a:cs typeface="Arial"/>
              </a:rPr>
              <a:t>(boschivo), una delle prime fioriture primaverili  nei boschi; conosciuta per le sue proprietà </a:t>
            </a:r>
            <a:r>
              <a:rPr lang="it-IT" sz="2000" dirty="0" smtClean="0">
                <a:latin typeface="Arial"/>
                <a:cs typeface="Arial"/>
              </a:rPr>
              <a:t>revulsive</a:t>
            </a:r>
            <a:endParaRPr lang="it-IT" sz="2000" dirty="0">
              <a:latin typeface="Arial"/>
              <a:cs typeface="Arial"/>
            </a:endParaRPr>
          </a:p>
        </p:txBody>
      </p:sp>
    </p:spTree>
    <p:extLst>
      <p:ext uri="{BB962C8B-B14F-4D97-AF65-F5344CB8AC3E}">
        <p14:creationId xmlns:p14="http://schemas.microsoft.com/office/powerpoint/2010/main" val="4278983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4. Papaver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4258" y="1096258"/>
            <a:ext cx="5891388" cy="4418541"/>
          </a:xfrm>
          <a:prstGeom prst="rect">
            <a:avLst/>
          </a:prstGeom>
        </p:spPr>
      </p:pic>
      <p:sp>
        <p:nvSpPr>
          <p:cNvPr id="5" name="Rettangolo 4"/>
          <p:cNvSpPr/>
          <p:nvPr/>
        </p:nvSpPr>
        <p:spPr>
          <a:xfrm>
            <a:off x="5192889" y="1287059"/>
            <a:ext cx="3612444" cy="4093428"/>
          </a:xfrm>
          <a:prstGeom prst="rect">
            <a:avLst/>
          </a:prstGeom>
        </p:spPr>
        <p:txBody>
          <a:bodyPr wrap="square">
            <a:spAutoFit/>
          </a:bodyPr>
          <a:lstStyle/>
          <a:p>
            <a:r>
              <a:rPr lang="it-IT" sz="2000" b="1" dirty="0">
                <a:latin typeface="Arial"/>
                <a:cs typeface="Arial"/>
              </a:rPr>
              <a:t>Papavero </a:t>
            </a:r>
            <a:r>
              <a:rPr lang="it-IT" sz="2000" dirty="0">
                <a:latin typeface="Arial"/>
                <a:cs typeface="Arial"/>
              </a:rPr>
              <a:t>o </a:t>
            </a:r>
            <a:r>
              <a:rPr lang="it-IT" sz="2000" b="1" dirty="0">
                <a:latin typeface="Arial"/>
                <a:cs typeface="Arial"/>
              </a:rPr>
              <a:t>Rosolaccio </a:t>
            </a:r>
            <a:r>
              <a:rPr lang="it-IT" sz="2000" i="1" dirty="0">
                <a:latin typeface="Arial"/>
                <a:cs typeface="Arial"/>
              </a:rPr>
              <a:t>(</a:t>
            </a:r>
            <a:r>
              <a:rPr lang="it-IT" sz="2000" i="1" dirty="0" err="1">
                <a:latin typeface="Arial"/>
                <a:cs typeface="Arial"/>
              </a:rPr>
              <a:t>papaver</a:t>
            </a:r>
            <a:r>
              <a:rPr lang="it-IT" sz="2000" i="1" dirty="0">
                <a:latin typeface="Arial"/>
                <a:cs typeface="Arial"/>
              </a:rPr>
              <a:t>)</a:t>
            </a:r>
            <a:endParaRPr lang="it-IT" sz="2000" dirty="0">
              <a:latin typeface="Arial"/>
              <a:cs typeface="Arial"/>
            </a:endParaRPr>
          </a:p>
          <a:p>
            <a:r>
              <a:rPr lang="it-IT" sz="2000" i="1" dirty="0" err="1">
                <a:latin typeface="Arial"/>
                <a:cs typeface="Arial"/>
              </a:rPr>
              <a:t>Papaver</a:t>
            </a:r>
            <a:r>
              <a:rPr lang="it-IT" sz="2000" i="1" dirty="0">
                <a:latin typeface="Arial"/>
                <a:cs typeface="Arial"/>
              </a:rPr>
              <a:t> </a:t>
            </a:r>
            <a:r>
              <a:rPr lang="it-IT" sz="2000" i="1" dirty="0" err="1" smtClean="0">
                <a:latin typeface="Arial"/>
                <a:cs typeface="Arial"/>
              </a:rPr>
              <a:t>rhoeas</a:t>
            </a:r>
            <a:r>
              <a:rPr lang="it-IT" sz="2000" i="1" dirty="0">
                <a:latin typeface="Arial"/>
                <a:cs typeface="Arial"/>
              </a:rPr>
              <a:t>: </a:t>
            </a:r>
            <a:r>
              <a:rPr lang="it-IT" sz="2000" dirty="0">
                <a:latin typeface="Arial"/>
                <a:cs typeface="Arial"/>
              </a:rPr>
              <a:t>dal latino “</a:t>
            </a:r>
            <a:r>
              <a:rPr lang="it-IT" sz="2000" dirty="0" err="1">
                <a:latin typeface="Arial"/>
                <a:cs typeface="Arial"/>
              </a:rPr>
              <a:t>papaver</a:t>
            </a:r>
            <a:r>
              <a:rPr lang="it-IT" sz="2000" dirty="0">
                <a:latin typeface="Arial"/>
                <a:cs typeface="Arial"/>
              </a:rPr>
              <a:t>” derivato dal celtico “papa”, pappa antica per i bambini; il termine specifico deriva dal greco “</a:t>
            </a:r>
            <a:r>
              <a:rPr lang="it-IT" sz="2000" dirty="0" err="1">
                <a:latin typeface="Arial"/>
                <a:cs typeface="Arial"/>
              </a:rPr>
              <a:t>rheo</a:t>
            </a:r>
            <a:r>
              <a:rPr lang="it-IT" sz="2000" dirty="0">
                <a:latin typeface="Arial"/>
                <a:cs typeface="Arial"/>
              </a:rPr>
              <a:t>” (che scorre via) e si riferisce ai petali che cadono precocemente; un altro termine di riferimento greco è “</a:t>
            </a:r>
            <a:r>
              <a:rPr lang="it-IT" sz="2000" dirty="0" err="1">
                <a:latin typeface="Arial"/>
                <a:cs typeface="Arial"/>
              </a:rPr>
              <a:t>roja</a:t>
            </a:r>
            <a:r>
              <a:rPr lang="it-IT" sz="2000" dirty="0">
                <a:latin typeface="Arial"/>
                <a:cs typeface="Arial"/>
              </a:rPr>
              <a:t>”, che indica il colore rosso come il melograno</a:t>
            </a:r>
          </a:p>
        </p:txBody>
      </p:sp>
    </p:spTree>
    <p:extLst>
      <p:ext uri="{BB962C8B-B14F-4D97-AF65-F5344CB8AC3E}">
        <p14:creationId xmlns:p14="http://schemas.microsoft.com/office/powerpoint/2010/main" val="11021448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5. Tarassac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666" y="183444"/>
            <a:ext cx="4487334" cy="4487334"/>
          </a:xfrm>
          <a:prstGeom prst="rect">
            <a:avLst/>
          </a:prstGeom>
        </p:spPr>
      </p:pic>
      <p:sp>
        <p:nvSpPr>
          <p:cNvPr id="5" name="Rettangolo 4"/>
          <p:cNvSpPr/>
          <p:nvPr/>
        </p:nvSpPr>
        <p:spPr>
          <a:xfrm>
            <a:off x="536222" y="4938889"/>
            <a:ext cx="8283222" cy="1908215"/>
          </a:xfrm>
          <a:prstGeom prst="rect">
            <a:avLst/>
          </a:prstGeom>
        </p:spPr>
        <p:txBody>
          <a:bodyPr wrap="square">
            <a:spAutoFit/>
          </a:bodyPr>
          <a:lstStyle/>
          <a:p>
            <a:r>
              <a:rPr lang="it-IT" sz="2000" b="1" dirty="0">
                <a:latin typeface="Arial"/>
                <a:cs typeface="Arial"/>
              </a:rPr>
              <a:t>Tarassaco </a:t>
            </a:r>
            <a:r>
              <a:rPr lang="it-IT" sz="2000" dirty="0">
                <a:latin typeface="Arial"/>
                <a:cs typeface="Arial"/>
              </a:rPr>
              <a:t>o</a:t>
            </a:r>
            <a:r>
              <a:rPr lang="it-IT" sz="2000" b="1" dirty="0">
                <a:latin typeface="Arial"/>
                <a:cs typeface="Arial"/>
              </a:rPr>
              <a:t> Dente di leone </a:t>
            </a:r>
            <a:r>
              <a:rPr lang="it-IT" sz="2000" dirty="0">
                <a:latin typeface="Arial"/>
                <a:cs typeface="Arial"/>
              </a:rPr>
              <a:t>o</a:t>
            </a:r>
            <a:r>
              <a:rPr lang="it-IT" sz="2000" b="1" dirty="0">
                <a:latin typeface="Arial"/>
                <a:cs typeface="Arial"/>
              </a:rPr>
              <a:t> Soffione </a:t>
            </a:r>
            <a:r>
              <a:rPr lang="it-IT" sz="2000" i="1" dirty="0">
                <a:latin typeface="Arial"/>
                <a:cs typeface="Arial"/>
              </a:rPr>
              <a:t>(</a:t>
            </a:r>
            <a:r>
              <a:rPr lang="it-IT" sz="2000" i="1" dirty="0" err="1">
                <a:latin typeface="Arial"/>
                <a:cs typeface="Arial"/>
              </a:rPr>
              <a:t>girasul</a:t>
            </a:r>
            <a:r>
              <a:rPr lang="it-IT" sz="2000" i="1" dirty="0">
                <a:latin typeface="Arial"/>
                <a:cs typeface="Arial"/>
              </a:rPr>
              <a:t>, </a:t>
            </a:r>
            <a:r>
              <a:rPr lang="it-IT" sz="2000" i="1" dirty="0" err="1">
                <a:latin typeface="Arial"/>
                <a:cs typeface="Arial"/>
              </a:rPr>
              <a:t>pisacan</a:t>
            </a:r>
            <a:r>
              <a:rPr lang="it-IT" sz="2000" i="1" dirty="0">
                <a:latin typeface="Arial"/>
                <a:cs typeface="Arial"/>
              </a:rPr>
              <a:t>)</a:t>
            </a:r>
            <a:endParaRPr lang="it-IT" sz="2000" dirty="0">
              <a:latin typeface="Arial"/>
              <a:cs typeface="Arial"/>
            </a:endParaRPr>
          </a:p>
          <a:p>
            <a:r>
              <a:rPr lang="it-IT" sz="2000" i="1" dirty="0" err="1">
                <a:latin typeface="Arial"/>
                <a:cs typeface="Arial"/>
              </a:rPr>
              <a:t>Taraxacum</a:t>
            </a:r>
            <a:r>
              <a:rPr lang="it-IT" sz="2000" i="1" dirty="0">
                <a:latin typeface="Arial"/>
                <a:cs typeface="Arial"/>
              </a:rPr>
              <a:t> officinale: </a:t>
            </a:r>
            <a:r>
              <a:rPr lang="it-IT" sz="2000" dirty="0">
                <a:latin typeface="Arial"/>
                <a:cs typeface="Arial"/>
              </a:rPr>
              <a:t>dal persiano “</a:t>
            </a:r>
            <a:r>
              <a:rPr lang="it-IT" sz="2000" dirty="0" err="1">
                <a:latin typeface="Arial"/>
                <a:cs typeface="Arial"/>
              </a:rPr>
              <a:t>tarkhashquin</a:t>
            </a:r>
            <a:r>
              <a:rPr lang="it-IT" sz="2000" dirty="0">
                <a:latin typeface="Arial"/>
                <a:cs typeface="Arial"/>
              </a:rPr>
              <a:t>” da cui deriva l’arabo “</a:t>
            </a:r>
            <a:r>
              <a:rPr lang="it-IT" sz="2000" dirty="0" err="1">
                <a:latin typeface="Arial"/>
                <a:cs typeface="Arial"/>
              </a:rPr>
              <a:t>tarascon</a:t>
            </a:r>
            <a:r>
              <a:rPr lang="it-IT" sz="2000" dirty="0">
                <a:latin typeface="Arial"/>
                <a:cs typeface="Arial"/>
              </a:rPr>
              <a:t>” (erba amara, cicoria); è infatti l’insalata selvatica primaverile, dotata di proprietà digestive, toniche, depurative, lassative, diuretiche. I pappi, a maturità, vengono soffiati via (gioco da bambini)</a:t>
            </a:r>
          </a:p>
          <a:p>
            <a:r>
              <a:rPr lang="it-IT" dirty="0"/>
              <a:t> </a:t>
            </a:r>
          </a:p>
        </p:txBody>
      </p:sp>
    </p:spTree>
    <p:extLst>
      <p:ext uri="{BB962C8B-B14F-4D97-AF65-F5344CB8AC3E}">
        <p14:creationId xmlns:p14="http://schemas.microsoft.com/office/powerpoint/2010/main" val="26955804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6. Primul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09" y="1170136"/>
            <a:ext cx="5954891" cy="4466168"/>
          </a:xfrm>
          <a:prstGeom prst="rect">
            <a:avLst/>
          </a:prstGeom>
        </p:spPr>
      </p:pic>
      <p:sp>
        <p:nvSpPr>
          <p:cNvPr id="5" name="Rettangolo 4"/>
          <p:cNvSpPr/>
          <p:nvPr/>
        </p:nvSpPr>
        <p:spPr>
          <a:xfrm>
            <a:off x="6448778" y="1744889"/>
            <a:ext cx="2455333" cy="3170099"/>
          </a:xfrm>
          <a:prstGeom prst="rect">
            <a:avLst/>
          </a:prstGeom>
        </p:spPr>
        <p:txBody>
          <a:bodyPr wrap="square">
            <a:spAutoFit/>
          </a:bodyPr>
          <a:lstStyle/>
          <a:p>
            <a:r>
              <a:rPr lang="it-IT" sz="2000" b="1" dirty="0">
                <a:latin typeface="Arial"/>
                <a:cs typeface="Arial"/>
              </a:rPr>
              <a:t>Primula </a:t>
            </a:r>
            <a:r>
              <a:rPr lang="it-IT" sz="2000" i="1" dirty="0">
                <a:latin typeface="Arial"/>
                <a:cs typeface="Arial"/>
              </a:rPr>
              <a:t>(viola </a:t>
            </a:r>
            <a:r>
              <a:rPr lang="it-IT" sz="2000" i="1" dirty="0" err="1">
                <a:latin typeface="Arial"/>
                <a:cs typeface="Arial"/>
              </a:rPr>
              <a:t>giauna</a:t>
            </a:r>
            <a:r>
              <a:rPr lang="it-IT" sz="2000" i="1" dirty="0">
                <a:latin typeface="Arial"/>
                <a:cs typeface="Arial"/>
              </a:rPr>
              <a:t>, </a:t>
            </a:r>
            <a:r>
              <a:rPr lang="it-IT" sz="2000" i="1" dirty="0" err="1">
                <a:latin typeface="Arial"/>
                <a:cs typeface="Arial"/>
              </a:rPr>
              <a:t>garofui</a:t>
            </a:r>
            <a:r>
              <a:rPr lang="it-IT" sz="2000" i="1" dirty="0">
                <a:latin typeface="Arial"/>
                <a:cs typeface="Arial"/>
              </a:rPr>
              <a:t>)</a:t>
            </a:r>
            <a:endParaRPr lang="it-IT" sz="2000" dirty="0">
              <a:latin typeface="Arial"/>
              <a:cs typeface="Arial"/>
            </a:endParaRPr>
          </a:p>
          <a:p>
            <a:r>
              <a:rPr lang="it-IT" sz="2000" i="1" dirty="0">
                <a:latin typeface="Arial"/>
                <a:cs typeface="Arial"/>
              </a:rPr>
              <a:t>Primula </a:t>
            </a:r>
            <a:r>
              <a:rPr lang="it-IT" sz="2000" i="1" dirty="0" err="1">
                <a:latin typeface="Arial"/>
                <a:cs typeface="Arial"/>
              </a:rPr>
              <a:t>vulgaris</a:t>
            </a:r>
            <a:r>
              <a:rPr lang="it-IT" sz="2000" i="1" dirty="0">
                <a:latin typeface="Arial"/>
                <a:cs typeface="Arial"/>
              </a:rPr>
              <a:t> </a:t>
            </a:r>
            <a:r>
              <a:rPr lang="it-IT" sz="2000" dirty="0">
                <a:latin typeface="Arial"/>
                <a:cs typeface="Arial"/>
              </a:rPr>
              <a:t>o </a:t>
            </a:r>
            <a:r>
              <a:rPr lang="it-IT" sz="2000" i="1" dirty="0">
                <a:latin typeface="Arial"/>
                <a:cs typeface="Arial"/>
              </a:rPr>
              <a:t>P. </a:t>
            </a:r>
            <a:r>
              <a:rPr lang="it-IT" sz="2000" i="1" dirty="0" err="1">
                <a:latin typeface="Arial"/>
                <a:cs typeface="Arial"/>
              </a:rPr>
              <a:t>acaulis</a:t>
            </a:r>
            <a:r>
              <a:rPr lang="it-IT" sz="2000" i="1" dirty="0">
                <a:latin typeface="Arial"/>
                <a:cs typeface="Arial"/>
              </a:rPr>
              <a:t>: </a:t>
            </a:r>
            <a:r>
              <a:rPr lang="it-IT" sz="2000" dirty="0">
                <a:latin typeface="Arial"/>
                <a:cs typeface="Arial"/>
              </a:rPr>
              <a:t>fiorisce prima di altre specie nei prati e nei boschi; forma una rosetta fogliare alla base, priva di fusticino (caule)</a:t>
            </a:r>
          </a:p>
        </p:txBody>
      </p:sp>
    </p:spTree>
    <p:extLst>
      <p:ext uri="{BB962C8B-B14F-4D97-AF65-F5344CB8AC3E}">
        <p14:creationId xmlns:p14="http://schemas.microsoft.com/office/powerpoint/2010/main" val="30090279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7. Convolvol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222" y="677333"/>
            <a:ext cx="6914444" cy="4445000"/>
          </a:xfrm>
          <a:prstGeom prst="rect">
            <a:avLst/>
          </a:prstGeom>
        </p:spPr>
      </p:pic>
      <p:sp>
        <p:nvSpPr>
          <p:cNvPr id="5" name="Rettangolo 4"/>
          <p:cNvSpPr/>
          <p:nvPr/>
        </p:nvSpPr>
        <p:spPr>
          <a:xfrm>
            <a:off x="1538111" y="5450891"/>
            <a:ext cx="6914444" cy="1015663"/>
          </a:xfrm>
          <a:prstGeom prst="rect">
            <a:avLst/>
          </a:prstGeom>
        </p:spPr>
        <p:txBody>
          <a:bodyPr wrap="square">
            <a:spAutoFit/>
          </a:bodyPr>
          <a:lstStyle/>
          <a:p>
            <a:r>
              <a:rPr lang="it-IT" sz="2000" b="1" dirty="0">
                <a:latin typeface="Arial"/>
                <a:cs typeface="Arial"/>
              </a:rPr>
              <a:t>Convolvolo </a:t>
            </a:r>
            <a:r>
              <a:rPr lang="it-IT" sz="2000" dirty="0">
                <a:latin typeface="Arial"/>
                <a:cs typeface="Arial"/>
              </a:rPr>
              <a:t>o </a:t>
            </a:r>
            <a:r>
              <a:rPr lang="it-IT" sz="2000" b="1" dirty="0">
                <a:latin typeface="Arial"/>
                <a:cs typeface="Arial"/>
              </a:rPr>
              <a:t>Vilucchio </a:t>
            </a:r>
            <a:r>
              <a:rPr lang="it-IT" sz="2000" i="1" dirty="0">
                <a:latin typeface="Arial"/>
                <a:cs typeface="Arial"/>
              </a:rPr>
              <a:t>(</a:t>
            </a:r>
            <a:r>
              <a:rPr lang="it-IT" sz="2000" i="1" dirty="0" err="1">
                <a:latin typeface="Arial"/>
                <a:cs typeface="Arial"/>
              </a:rPr>
              <a:t>cureolo</a:t>
            </a:r>
            <a:r>
              <a:rPr lang="it-IT" sz="2000" i="1" dirty="0">
                <a:latin typeface="Arial"/>
                <a:cs typeface="Arial"/>
              </a:rPr>
              <a:t>, </a:t>
            </a:r>
            <a:r>
              <a:rPr lang="it-IT" sz="2000" i="1" dirty="0" err="1">
                <a:latin typeface="Arial"/>
                <a:cs typeface="Arial"/>
              </a:rPr>
              <a:t>curiola</a:t>
            </a:r>
            <a:r>
              <a:rPr lang="it-IT" sz="2000" i="1" dirty="0">
                <a:latin typeface="Arial"/>
                <a:cs typeface="Arial"/>
              </a:rPr>
              <a:t>)</a:t>
            </a:r>
            <a:endParaRPr lang="it-IT" sz="2000" dirty="0">
              <a:latin typeface="Arial"/>
              <a:cs typeface="Arial"/>
            </a:endParaRPr>
          </a:p>
          <a:p>
            <a:r>
              <a:rPr lang="it-IT" sz="2000" i="1" dirty="0" err="1">
                <a:latin typeface="Arial"/>
                <a:cs typeface="Arial"/>
              </a:rPr>
              <a:t>Convolvolus</a:t>
            </a:r>
            <a:r>
              <a:rPr lang="it-IT" sz="2000" i="1" dirty="0">
                <a:latin typeface="Arial"/>
                <a:cs typeface="Arial"/>
              </a:rPr>
              <a:t> </a:t>
            </a:r>
            <a:r>
              <a:rPr lang="it-IT" sz="2000" i="1" dirty="0" err="1">
                <a:latin typeface="Arial"/>
                <a:cs typeface="Arial"/>
              </a:rPr>
              <a:t>arvensis</a:t>
            </a:r>
            <a:r>
              <a:rPr lang="it-IT" sz="2000" i="1" dirty="0">
                <a:latin typeface="Arial"/>
                <a:cs typeface="Arial"/>
              </a:rPr>
              <a:t>: </a:t>
            </a:r>
            <a:r>
              <a:rPr lang="it-IT" sz="2000" dirty="0">
                <a:latin typeface="Arial"/>
                <a:cs typeface="Arial"/>
              </a:rPr>
              <a:t>che si avvolge attorno ad altre piante, arrivando anche a soffocarle</a:t>
            </a:r>
          </a:p>
        </p:txBody>
      </p:sp>
    </p:spTree>
    <p:extLst>
      <p:ext uri="{BB962C8B-B14F-4D97-AF65-F5344CB8AC3E}">
        <p14:creationId xmlns:p14="http://schemas.microsoft.com/office/powerpoint/2010/main" val="2836332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8. Viola odorat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407" y="844411"/>
            <a:ext cx="5459387" cy="4094540"/>
          </a:xfrm>
          <a:prstGeom prst="rect">
            <a:avLst/>
          </a:prstGeom>
        </p:spPr>
      </p:pic>
      <p:sp>
        <p:nvSpPr>
          <p:cNvPr id="5" name="Rettangolo 4"/>
          <p:cNvSpPr/>
          <p:nvPr/>
        </p:nvSpPr>
        <p:spPr>
          <a:xfrm>
            <a:off x="2002406" y="5192951"/>
            <a:ext cx="5058793" cy="1015663"/>
          </a:xfrm>
          <a:prstGeom prst="rect">
            <a:avLst/>
          </a:prstGeom>
        </p:spPr>
        <p:txBody>
          <a:bodyPr wrap="square">
            <a:spAutoFit/>
          </a:bodyPr>
          <a:lstStyle/>
          <a:p>
            <a:r>
              <a:rPr lang="it-IT" sz="2000" b="1" dirty="0">
                <a:latin typeface="Arial"/>
                <a:cs typeface="Arial"/>
              </a:rPr>
              <a:t>Viola mammola </a:t>
            </a:r>
            <a:r>
              <a:rPr lang="it-IT" sz="2000" i="1" dirty="0">
                <a:latin typeface="Arial"/>
                <a:cs typeface="Arial"/>
              </a:rPr>
              <a:t>(</a:t>
            </a:r>
            <a:r>
              <a:rPr lang="it-IT" sz="2000" i="1" dirty="0" err="1">
                <a:latin typeface="Arial"/>
                <a:cs typeface="Arial"/>
              </a:rPr>
              <a:t>vjuletta</a:t>
            </a:r>
            <a:r>
              <a:rPr lang="it-IT" sz="2000" i="1" dirty="0">
                <a:latin typeface="Arial"/>
                <a:cs typeface="Arial"/>
              </a:rPr>
              <a:t>)</a:t>
            </a:r>
            <a:endParaRPr lang="it-IT" sz="2000" dirty="0">
              <a:latin typeface="Arial"/>
              <a:cs typeface="Arial"/>
            </a:endParaRPr>
          </a:p>
          <a:p>
            <a:r>
              <a:rPr lang="it-IT" sz="2000" i="1" dirty="0">
                <a:latin typeface="Arial"/>
                <a:cs typeface="Arial"/>
              </a:rPr>
              <a:t>Viola odorata: </a:t>
            </a:r>
            <a:r>
              <a:rPr lang="it-IT" sz="2000" dirty="0">
                <a:latin typeface="Arial"/>
                <a:cs typeface="Arial"/>
              </a:rPr>
              <a:t>fiori violacei profumati, </a:t>
            </a:r>
            <a:endParaRPr lang="it-IT" sz="2000" dirty="0" smtClean="0">
              <a:latin typeface="Arial"/>
              <a:cs typeface="Arial"/>
            </a:endParaRPr>
          </a:p>
          <a:p>
            <a:r>
              <a:rPr lang="it-IT" sz="2000" dirty="0" smtClean="0">
                <a:latin typeface="Arial"/>
                <a:cs typeface="Arial"/>
              </a:rPr>
              <a:t>è </a:t>
            </a:r>
            <a:r>
              <a:rPr lang="it-IT" sz="2000" dirty="0">
                <a:latin typeface="Arial"/>
                <a:cs typeface="Arial"/>
              </a:rPr>
              <a:t>il fiore di Afrodite, dea dell’amore</a:t>
            </a:r>
          </a:p>
        </p:txBody>
      </p:sp>
    </p:spTree>
    <p:extLst>
      <p:ext uri="{BB962C8B-B14F-4D97-AF65-F5344CB8AC3E}">
        <p14:creationId xmlns:p14="http://schemas.microsoft.com/office/powerpoint/2010/main" val="2606405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9. Viola tricolor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584200"/>
            <a:ext cx="6311900" cy="4733925"/>
          </a:xfrm>
          <a:prstGeom prst="rect">
            <a:avLst/>
          </a:prstGeom>
        </p:spPr>
      </p:pic>
      <p:sp>
        <p:nvSpPr>
          <p:cNvPr id="5" name="Rettangolo 4"/>
          <p:cNvSpPr/>
          <p:nvPr/>
        </p:nvSpPr>
        <p:spPr>
          <a:xfrm>
            <a:off x="2095500" y="5531535"/>
            <a:ext cx="5245100" cy="707886"/>
          </a:xfrm>
          <a:prstGeom prst="rect">
            <a:avLst/>
          </a:prstGeom>
        </p:spPr>
        <p:txBody>
          <a:bodyPr wrap="square">
            <a:spAutoFit/>
          </a:bodyPr>
          <a:lstStyle/>
          <a:p>
            <a:r>
              <a:rPr lang="it-IT" sz="2000" b="1" dirty="0">
                <a:latin typeface="Arial"/>
                <a:cs typeface="Arial"/>
              </a:rPr>
              <a:t>Viola del pensiero </a:t>
            </a:r>
            <a:endParaRPr lang="it-IT" sz="2000" dirty="0">
              <a:latin typeface="Arial"/>
              <a:cs typeface="Arial"/>
            </a:endParaRPr>
          </a:p>
          <a:p>
            <a:r>
              <a:rPr lang="it-IT" sz="2000" i="1" dirty="0">
                <a:latin typeface="Arial"/>
                <a:cs typeface="Arial"/>
              </a:rPr>
              <a:t>Viola tricolor: </a:t>
            </a:r>
            <a:r>
              <a:rPr lang="it-IT" sz="2000" dirty="0">
                <a:latin typeface="Arial"/>
                <a:cs typeface="Arial"/>
              </a:rPr>
              <a:t>fiori bianchi, giallo, violetti</a:t>
            </a:r>
          </a:p>
        </p:txBody>
      </p:sp>
    </p:spTree>
    <p:extLst>
      <p:ext uri="{BB962C8B-B14F-4D97-AF65-F5344CB8AC3E}">
        <p14:creationId xmlns:p14="http://schemas.microsoft.com/office/powerpoint/2010/main" val="4030445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0. Silene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50" y="469900"/>
            <a:ext cx="4349750" cy="5799667"/>
          </a:xfrm>
          <a:prstGeom prst="rect">
            <a:avLst/>
          </a:prstGeom>
        </p:spPr>
      </p:pic>
      <p:sp>
        <p:nvSpPr>
          <p:cNvPr id="5" name="Rettangolo 4"/>
          <p:cNvSpPr/>
          <p:nvPr/>
        </p:nvSpPr>
        <p:spPr>
          <a:xfrm>
            <a:off x="5194300" y="1549738"/>
            <a:ext cx="3721100" cy="3477875"/>
          </a:xfrm>
          <a:prstGeom prst="rect">
            <a:avLst/>
          </a:prstGeom>
        </p:spPr>
        <p:txBody>
          <a:bodyPr wrap="square">
            <a:spAutoFit/>
          </a:bodyPr>
          <a:lstStyle/>
          <a:p>
            <a:r>
              <a:rPr lang="it-IT" sz="2000" b="1" dirty="0">
                <a:latin typeface="Arial"/>
                <a:cs typeface="Arial"/>
              </a:rPr>
              <a:t>Silene </a:t>
            </a:r>
            <a:r>
              <a:rPr lang="it-IT" sz="2000" i="1" dirty="0">
                <a:latin typeface="Arial"/>
                <a:cs typeface="Arial"/>
              </a:rPr>
              <a:t>(</a:t>
            </a:r>
            <a:r>
              <a:rPr lang="it-IT" sz="2000" i="1" dirty="0" err="1">
                <a:latin typeface="Arial"/>
                <a:cs typeface="Arial"/>
              </a:rPr>
              <a:t>cujèt</a:t>
            </a:r>
            <a:r>
              <a:rPr lang="it-IT" sz="2000" i="1" dirty="0">
                <a:latin typeface="Arial"/>
                <a:cs typeface="Arial"/>
              </a:rPr>
              <a:t>, </a:t>
            </a:r>
            <a:r>
              <a:rPr lang="it-IT" sz="2000" i="1" dirty="0" err="1">
                <a:latin typeface="Arial"/>
                <a:cs typeface="Arial"/>
              </a:rPr>
              <a:t>s-ciupet</a:t>
            </a:r>
            <a:r>
              <a:rPr lang="it-IT" sz="2000" i="1" dirty="0">
                <a:latin typeface="Arial"/>
                <a:cs typeface="Arial"/>
              </a:rPr>
              <a:t>)</a:t>
            </a:r>
            <a:endParaRPr lang="it-IT" sz="2000" dirty="0">
              <a:latin typeface="Arial"/>
              <a:cs typeface="Arial"/>
            </a:endParaRPr>
          </a:p>
          <a:p>
            <a:r>
              <a:rPr lang="it-IT" sz="2000" i="1" dirty="0">
                <a:latin typeface="Arial"/>
                <a:cs typeface="Arial"/>
              </a:rPr>
              <a:t>Silene </a:t>
            </a:r>
            <a:r>
              <a:rPr lang="it-IT" sz="2000" i="1" dirty="0" err="1">
                <a:latin typeface="Arial"/>
                <a:cs typeface="Arial"/>
              </a:rPr>
              <a:t>inflata</a:t>
            </a:r>
            <a:r>
              <a:rPr lang="it-IT" sz="2000" i="1" dirty="0">
                <a:latin typeface="Arial"/>
                <a:cs typeface="Arial"/>
              </a:rPr>
              <a:t>: </a:t>
            </a:r>
            <a:r>
              <a:rPr lang="it-IT" sz="2000" dirty="0">
                <a:latin typeface="Arial"/>
                <a:cs typeface="Arial"/>
              </a:rPr>
              <a:t>da “Sileno”, figura mitologica, compagno di Dionisio e famoso per il suo ventre gonfio, che richiama la forma del calice; i giovani germogli sono commestibili; calice rigonfiato (da cui il nome scientifico </a:t>
            </a:r>
            <a:r>
              <a:rPr lang="it-IT" sz="2000" i="1" dirty="0" err="1">
                <a:latin typeface="Arial"/>
                <a:cs typeface="Arial"/>
              </a:rPr>
              <a:t>inflata</a:t>
            </a:r>
            <a:r>
              <a:rPr lang="it-IT" sz="2000" i="1" dirty="0">
                <a:latin typeface="Arial"/>
                <a:cs typeface="Arial"/>
              </a:rPr>
              <a:t>)</a:t>
            </a:r>
            <a:r>
              <a:rPr lang="it-IT" sz="2000" dirty="0">
                <a:latin typeface="Arial"/>
                <a:cs typeface="Arial"/>
              </a:rPr>
              <a:t>con sopra la corolla con piccoli petali bianchi</a:t>
            </a:r>
          </a:p>
        </p:txBody>
      </p:sp>
    </p:spTree>
    <p:extLst>
      <p:ext uri="{BB962C8B-B14F-4D97-AF65-F5344CB8AC3E}">
        <p14:creationId xmlns:p14="http://schemas.microsoft.com/office/powerpoint/2010/main" val="3731625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1. Barba di becc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00" y="629587"/>
            <a:ext cx="4011412" cy="5606113"/>
          </a:xfrm>
          <a:prstGeom prst="rect">
            <a:avLst/>
          </a:prstGeom>
        </p:spPr>
      </p:pic>
      <p:sp>
        <p:nvSpPr>
          <p:cNvPr id="5" name="Rettangolo 4"/>
          <p:cNvSpPr/>
          <p:nvPr/>
        </p:nvSpPr>
        <p:spPr>
          <a:xfrm>
            <a:off x="444500" y="1578739"/>
            <a:ext cx="4000500" cy="4093428"/>
          </a:xfrm>
          <a:prstGeom prst="rect">
            <a:avLst/>
          </a:prstGeom>
        </p:spPr>
        <p:txBody>
          <a:bodyPr wrap="square">
            <a:spAutoFit/>
          </a:bodyPr>
          <a:lstStyle/>
          <a:p>
            <a:r>
              <a:rPr lang="it-IT" sz="2000" b="1" dirty="0">
                <a:latin typeface="Arial"/>
                <a:cs typeface="Arial"/>
              </a:rPr>
              <a:t>Barba di becco </a:t>
            </a:r>
            <a:r>
              <a:rPr lang="it-IT" sz="2000" i="1" dirty="0">
                <a:latin typeface="Arial"/>
                <a:cs typeface="Arial"/>
              </a:rPr>
              <a:t>(</a:t>
            </a:r>
            <a:r>
              <a:rPr lang="it-IT" sz="2000" i="1" dirty="0" err="1">
                <a:latin typeface="Arial"/>
                <a:cs typeface="Arial"/>
              </a:rPr>
              <a:t>barbabuch</a:t>
            </a:r>
            <a:r>
              <a:rPr lang="it-IT" sz="2000" i="1" dirty="0">
                <a:latin typeface="Arial"/>
                <a:cs typeface="Arial"/>
              </a:rPr>
              <a:t>)</a:t>
            </a:r>
            <a:endParaRPr lang="it-IT" sz="2000" dirty="0">
              <a:latin typeface="Arial"/>
              <a:cs typeface="Arial"/>
            </a:endParaRPr>
          </a:p>
          <a:p>
            <a:r>
              <a:rPr lang="it-IT" sz="2000" i="1" dirty="0" err="1">
                <a:latin typeface="Arial"/>
                <a:cs typeface="Arial"/>
              </a:rPr>
              <a:t>Tragopogon</a:t>
            </a:r>
            <a:r>
              <a:rPr lang="it-IT" sz="2000" i="1" dirty="0">
                <a:latin typeface="Arial"/>
                <a:cs typeface="Arial"/>
              </a:rPr>
              <a:t> </a:t>
            </a:r>
            <a:r>
              <a:rPr lang="it-IT" sz="2000" i="1" dirty="0" err="1">
                <a:latin typeface="Arial"/>
                <a:cs typeface="Arial"/>
              </a:rPr>
              <a:t>pratensis</a:t>
            </a:r>
            <a:r>
              <a:rPr lang="it-IT" sz="2000" i="1" dirty="0">
                <a:latin typeface="Arial"/>
                <a:cs typeface="Arial"/>
              </a:rPr>
              <a:t>: </a:t>
            </a:r>
            <a:r>
              <a:rPr lang="it-IT" sz="2000" dirty="0">
                <a:latin typeface="Arial"/>
                <a:cs typeface="Arial"/>
              </a:rPr>
              <a:t>dal greco </a:t>
            </a:r>
            <a:r>
              <a:rPr lang="it-IT" sz="2000" i="1" dirty="0" err="1">
                <a:latin typeface="Arial"/>
                <a:cs typeface="Arial"/>
              </a:rPr>
              <a:t>tragos</a:t>
            </a:r>
            <a:r>
              <a:rPr lang="it-IT" sz="2000" i="1" dirty="0">
                <a:latin typeface="Arial"/>
                <a:cs typeface="Arial"/>
              </a:rPr>
              <a:t> </a:t>
            </a:r>
            <a:r>
              <a:rPr lang="it-IT" sz="2000" dirty="0">
                <a:latin typeface="Arial"/>
                <a:cs typeface="Arial"/>
              </a:rPr>
              <a:t>(caprone) e </a:t>
            </a:r>
            <a:r>
              <a:rPr lang="it-IT" sz="2000" i="1" dirty="0">
                <a:latin typeface="Arial"/>
                <a:cs typeface="Arial"/>
              </a:rPr>
              <a:t> </a:t>
            </a:r>
            <a:r>
              <a:rPr lang="it-IT" sz="2000" i="1" dirty="0" err="1">
                <a:latin typeface="Arial"/>
                <a:cs typeface="Arial"/>
              </a:rPr>
              <a:t>pogon</a:t>
            </a:r>
            <a:r>
              <a:rPr lang="it-IT" sz="2000" i="1" dirty="0">
                <a:latin typeface="Arial"/>
                <a:cs typeface="Arial"/>
              </a:rPr>
              <a:t> </a:t>
            </a:r>
            <a:r>
              <a:rPr lang="it-IT" sz="2000" dirty="0">
                <a:latin typeface="Arial"/>
                <a:cs typeface="Arial"/>
              </a:rPr>
              <a:t>(barba) a motivo dei capolini che si schiudono presto al mattino e si chiudono verso mezzogiorno: i ciuffi di lunghi peli sericei che escono dalle squame del capolino molto lunghe e ravvicinate ricordano il ciuffo di peli della barba dei maschi delle capre (becco) o il becco di un uccello; si utilizza la radice</a:t>
            </a:r>
          </a:p>
        </p:txBody>
      </p:sp>
    </p:spTree>
    <p:extLst>
      <p:ext uri="{BB962C8B-B14F-4D97-AF65-F5344CB8AC3E}">
        <p14:creationId xmlns:p14="http://schemas.microsoft.com/office/powerpoint/2010/main" val="4083771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gretti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431800"/>
            <a:ext cx="6197600" cy="4648200"/>
          </a:xfrm>
          <a:prstGeom prst="rect">
            <a:avLst/>
          </a:prstGeom>
        </p:spPr>
      </p:pic>
      <p:sp>
        <p:nvSpPr>
          <p:cNvPr id="5" name="Rettangolo 4"/>
          <p:cNvSpPr/>
          <p:nvPr/>
        </p:nvSpPr>
        <p:spPr>
          <a:xfrm>
            <a:off x="1257300" y="5306536"/>
            <a:ext cx="7086600" cy="1323439"/>
          </a:xfrm>
          <a:prstGeom prst="rect">
            <a:avLst/>
          </a:prstGeom>
        </p:spPr>
        <p:txBody>
          <a:bodyPr wrap="square">
            <a:spAutoFit/>
          </a:bodyPr>
          <a:lstStyle/>
          <a:p>
            <a:r>
              <a:rPr lang="it-IT" sz="2000" b="1" dirty="0">
                <a:latin typeface="Arial"/>
                <a:cs typeface="Arial"/>
              </a:rPr>
              <a:t>Agretti </a:t>
            </a:r>
            <a:r>
              <a:rPr lang="it-IT" sz="2000" dirty="0">
                <a:latin typeface="Arial"/>
                <a:cs typeface="Arial"/>
              </a:rPr>
              <a:t>o </a:t>
            </a:r>
            <a:r>
              <a:rPr lang="it-IT" sz="2000" b="1" dirty="0">
                <a:latin typeface="Arial"/>
                <a:cs typeface="Arial"/>
              </a:rPr>
              <a:t>Barba di frate</a:t>
            </a:r>
            <a:r>
              <a:rPr lang="it-IT" sz="2000" dirty="0">
                <a:latin typeface="Arial"/>
                <a:cs typeface="Arial"/>
              </a:rPr>
              <a:t> </a:t>
            </a:r>
          </a:p>
          <a:p>
            <a:r>
              <a:rPr lang="it-IT" sz="2000" i="1" dirty="0" err="1">
                <a:latin typeface="Arial"/>
                <a:cs typeface="Arial"/>
              </a:rPr>
              <a:t>Salsola</a:t>
            </a:r>
            <a:r>
              <a:rPr lang="it-IT" sz="2000" i="1" dirty="0">
                <a:latin typeface="Arial"/>
                <a:cs typeface="Arial"/>
              </a:rPr>
              <a:t> soda: </a:t>
            </a:r>
            <a:r>
              <a:rPr lang="it-IT" sz="2000" dirty="0">
                <a:latin typeface="Arial"/>
                <a:cs typeface="Arial"/>
              </a:rPr>
              <a:t>da “</a:t>
            </a:r>
            <a:r>
              <a:rPr lang="it-IT" sz="2000" dirty="0" err="1">
                <a:latin typeface="Arial"/>
                <a:cs typeface="Arial"/>
              </a:rPr>
              <a:t>salsus</a:t>
            </a:r>
            <a:r>
              <a:rPr lang="it-IT" sz="2000" dirty="0">
                <a:latin typeface="Arial"/>
                <a:cs typeface="Arial"/>
              </a:rPr>
              <a:t>” (salato); consumata fresca, ricca di sali minerali; fonte di soda (carbonato di sodio) estratta dalle sue ceneri dopo la combustione</a:t>
            </a:r>
          </a:p>
        </p:txBody>
      </p:sp>
    </p:spTree>
    <p:extLst>
      <p:ext uri="{BB962C8B-B14F-4D97-AF65-F5344CB8AC3E}">
        <p14:creationId xmlns:p14="http://schemas.microsoft.com/office/powerpoint/2010/main" val="62533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53572"/>
            <a:ext cx="8229600" cy="6114142"/>
          </a:xfrm>
        </p:spPr>
        <p:txBody>
          <a:bodyPr>
            <a:normAutofit fontScale="55000" lnSpcReduction="20000"/>
          </a:bodyPr>
          <a:lstStyle/>
          <a:p>
            <a:pPr marL="0" indent="0">
              <a:buNone/>
            </a:pPr>
            <a:r>
              <a:rPr lang="it-IT" i="1" dirty="0" smtClean="0">
                <a:latin typeface="Arial"/>
                <a:cs typeface="Arial"/>
              </a:rPr>
              <a:t>     </a:t>
            </a:r>
            <a:r>
              <a:rPr lang="it-IT" sz="4400" i="1" dirty="0" smtClean="0">
                <a:solidFill>
                  <a:srgbClr val="FF0000"/>
                </a:solidFill>
                <a:latin typeface="Arial"/>
                <a:cs typeface="Arial"/>
              </a:rPr>
              <a:t> Perché </a:t>
            </a:r>
            <a:r>
              <a:rPr lang="it-IT" sz="4400" i="1" dirty="0">
                <a:solidFill>
                  <a:srgbClr val="FF0000"/>
                </a:solidFill>
                <a:latin typeface="Arial"/>
                <a:cs typeface="Arial"/>
              </a:rPr>
              <a:t>il latino</a:t>
            </a:r>
            <a:r>
              <a:rPr lang="it-IT" sz="4400" i="1" dirty="0" smtClean="0">
                <a:solidFill>
                  <a:srgbClr val="FF0000"/>
                </a:solidFill>
                <a:latin typeface="Arial"/>
                <a:cs typeface="Arial"/>
              </a:rPr>
              <a:t>?</a:t>
            </a:r>
          </a:p>
          <a:p>
            <a:pPr marL="0" indent="0">
              <a:buNone/>
            </a:pPr>
            <a:endParaRPr lang="it-IT" sz="4400" dirty="0">
              <a:solidFill>
                <a:srgbClr val="FF0000"/>
              </a:solidFill>
              <a:latin typeface="Arial"/>
              <a:cs typeface="Arial"/>
            </a:endParaRPr>
          </a:p>
          <a:p>
            <a:r>
              <a:rPr lang="it-IT" dirty="0">
                <a:latin typeface="Arial"/>
                <a:cs typeface="Arial"/>
              </a:rPr>
              <a:t>Fin oltre il XVIII secolo il latino era la lingua della cultura internazionale, che permetteva ai dotti, letterati e scienziati, al di là della loro provenienza geografica, formazione culturale e lingua, di comunicare e comprendersi (oggi il latino è stato sostituito dall’inglese).</a:t>
            </a:r>
          </a:p>
          <a:p>
            <a:pPr marL="0" indent="0">
              <a:buNone/>
            </a:pPr>
            <a:r>
              <a:rPr lang="it-IT" dirty="0">
                <a:latin typeface="Arial"/>
                <a:cs typeface="Arial"/>
              </a:rPr>
              <a:t> </a:t>
            </a:r>
          </a:p>
          <a:p>
            <a:r>
              <a:rPr lang="it-IT" dirty="0">
                <a:latin typeface="Arial"/>
                <a:cs typeface="Arial"/>
              </a:rPr>
              <a:t>I nomi scientifici (sia degli animali che delle piante) ci risultano spesso ostici, di difficile comprensione, in particolar per chi, nel proprio percorso scolastico, non ha studiato latino e greco. Ma una volta spiegato il loro significato tutto è più chiaro (e più facile da ricordare).</a:t>
            </a:r>
          </a:p>
          <a:p>
            <a:pPr marL="0" indent="0">
              <a:buNone/>
            </a:pPr>
            <a:r>
              <a:rPr lang="it-IT" dirty="0">
                <a:latin typeface="Arial"/>
                <a:cs typeface="Arial"/>
              </a:rPr>
              <a:t> </a:t>
            </a:r>
          </a:p>
          <a:p>
            <a:r>
              <a:rPr lang="it-IT" dirty="0">
                <a:latin typeface="Arial"/>
                <a:cs typeface="Arial"/>
              </a:rPr>
              <a:t>Spesso i nomi scientifici in latino sono riferiti:</a:t>
            </a:r>
          </a:p>
          <a:p>
            <a:pPr>
              <a:buFont typeface="Wingdings" charset="2"/>
              <a:buChar char="ü"/>
            </a:pPr>
            <a:r>
              <a:rPr lang="it-IT" dirty="0" smtClean="0">
                <a:latin typeface="Arial"/>
                <a:cs typeface="Arial"/>
              </a:rPr>
              <a:t> al </a:t>
            </a:r>
            <a:r>
              <a:rPr lang="it-IT" dirty="0">
                <a:latin typeface="Arial"/>
                <a:cs typeface="Arial"/>
              </a:rPr>
              <a:t>botanico illustre che li classificò (</a:t>
            </a:r>
            <a:r>
              <a:rPr lang="it-IT" i="1" dirty="0" err="1">
                <a:latin typeface="Arial"/>
                <a:cs typeface="Arial"/>
              </a:rPr>
              <a:t>Buddleja</a:t>
            </a:r>
            <a:r>
              <a:rPr lang="it-IT" i="1" dirty="0">
                <a:latin typeface="Arial"/>
                <a:cs typeface="Arial"/>
              </a:rPr>
              <a:t> </a:t>
            </a:r>
            <a:r>
              <a:rPr lang="it-IT" i="1" dirty="0" err="1">
                <a:latin typeface="Arial"/>
                <a:cs typeface="Arial"/>
              </a:rPr>
              <a:t>Davidii</a:t>
            </a:r>
            <a:r>
              <a:rPr lang="it-IT" i="1" dirty="0">
                <a:latin typeface="Arial"/>
                <a:cs typeface="Arial"/>
              </a:rPr>
              <a:t>)</a:t>
            </a:r>
            <a:r>
              <a:rPr lang="it-IT" i="1" dirty="0" smtClean="0">
                <a:latin typeface="Arial"/>
                <a:cs typeface="Arial"/>
              </a:rPr>
              <a:t>;</a:t>
            </a:r>
          </a:p>
          <a:p>
            <a:pPr lvl="0">
              <a:buFont typeface="Wingdings" charset="2"/>
              <a:buChar char="ü"/>
            </a:pPr>
            <a:r>
              <a:rPr lang="it-IT" dirty="0" smtClean="0">
                <a:latin typeface="Arial"/>
                <a:cs typeface="Arial"/>
              </a:rPr>
              <a:t>ad </a:t>
            </a:r>
            <a:r>
              <a:rPr lang="it-IT" dirty="0">
                <a:latin typeface="Arial"/>
                <a:cs typeface="Arial"/>
              </a:rPr>
              <a:t>una località geografica definita, in genere il luogo di origine della specie  </a:t>
            </a:r>
            <a:r>
              <a:rPr lang="it-IT" dirty="0" smtClean="0">
                <a:latin typeface="Arial"/>
                <a:cs typeface="Arial"/>
              </a:rPr>
              <a:t>   (</a:t>
            </a:r>
            <a:r>
              <a:rPr lang="it-IT" i="1" dirty="0">
                <a:latin typeface="Arial"/>
                <a:cs typeface="Arial"/>
              </a:rPr>
              <a:t>Pieris </a:t>
            </a:r>
            <a:r>
              <a:rPr lang="it-IT" i="1" dirty="0" err="1">
                <a:latin typeface="Arial"/>
                <a:cs typeface="Arial"/>
              </a:rPr>
              <a:t>japonica</a:t>
            </a:r>
            <a:r>
              <a:rPr lang="it-IT" i="1" dirty="0">
                <a:latin typeface="Arial"/>
                <a:cs typeface="Arial"/>
              </a:rPr>
              <a:t>, </a:t>
            </a:r>
            <a:r>
              <a:rPr lang="it-IT" i="1" dirty="0" err="1">
                <a:latin typeface="Arial"/>
                <a:cs typeface="Arial"/>
              </a:rPr>
              <a:t>Juniperus</a:t>
            </a:r>
            <a:r>
              <a:rPr lang="it-IT" i="1" dirty="0">
                <a:latin typeface="Arial"/>
                <a:cs typeface="Arial"/>
              </a:rPr>
              <a:t> </a:t>
            </a:r>
            <a:r>
              <a:rPr lang="it-IT" i="1" dirty="0" err="1">
                <a:latin typeface="Arial"/>
                <a:cs typeface="Arial"/>
              </a:rPr>
              <a:t>chinensis</a:t>
            </a:r>
            <a:r>
              <a:rPr lang="it-IT" i="1" dirty="0">
                <a:latin typeface="Arial"/>
                <a:cs typeface="Arial"/>
              </a:rPr>
              <a:t>, Lagerstroemia indica);</a:t>
            </a:r>
            <a:endParaRPr lang="it-IT" dirty="0">
              <a:latin typeface="Arial"/>
              <a:cs typeface="Arial"/>
            </a:endParaRPr>
          </a:p>
          <a:p>
            <a:pPr>
              <a:buFont typeface="Wingdings" charset="2"/>
              <a:buChar char="ü"/>
            </a:pPr>
            <a:r>
              <a:rPr lang="it-IT" dirty="0">
                <a:latin typeface="Arial"/>
                <a:cs typeface="Arial"/>
              </a:rPr>
              <a:t>all’utilizzo da parte dell’uomo (</a:t>
            </a:r>
            <a:r>
              <a:rPr lang="it-IT" i="1" dirty="0">
                <a:latin typeface="Arial"/>
                <a:cs typeface="Arial"/>
              </a:rPr>
              <a:t>Salvia </a:t>
            </a:r>
            <a:r>
              <a:rPr lang="it-IT" i="1" dirty="0" err="1">
                <a:latin typeface="Arial"/>
                <a:cs typeface="Arial"/>
              </a:rPr>
              <a:t>officinalis</a:t>
            </a:r>
            <a:r>
              <a:rPr lang="it-IT" i="1" dirty="0">
                <a:latin typeface="Arial"/>
                <a:cs typeface="Arial"/>
              </a:rPr>
              <a:t>, Acer </a:t>
            </a:r>
            <a:r>
              <a:rPr lang="it-IT" i="1" dirty="0" err="1">
                <a:latin typeface="Arial"/>
                <a:cs typeface="Arial"/>
              </a:rPr>
              <a:t>saccharum</a:t>
            </a:r>
            <a:r>
              <a:rPr lang="it-IT" i="1" dirty="0">
                <a:latin typeface="Arial"/>
                <a:cs typeface="Arial"/>
              </a:rPr>
              <a:t>);</a:t>
            </a:r>
            <a:endParaRPr lang="it-IT" dirty="0">
              <a:latin typeface="Arial"/>
              <a:cs typeface="Arial"/>
            </a:endParaRPr>
          </a:p>
          <a:p>
            <a:pPr lvl="0">
              <a:buFont typeface="Wingdings" charset="2"/>
              <a:buChar char="ü"/>
            </a:pPr>
            <a:r>
              <a:rPr lang="it-IT" dirty="0">
                <a:latin typeface="Arial"/>
                <a:cs typeface="Arial"/>
              </a:rPr>
              <a:t>alle dimensioni dei soggetti appartenenti ad una data specie (</a:t>
            </a:r>
            <a:r>
              <a:rPr lang="it-IT" i="1" dirty="0" err="1">
                <a:latin typeface="Arial"/>
                <a:cs typeface="Arial"/>
              </a:rPr>
              <a:t>Sequoiadendron</a:t>
            </a:r>
            <a:r>
              <a:rPr lang="it-IT" i="1" dirty="0">
                <a:latin typeface="Arial"/>
                <a:cs typeface="Arial"/>
              </a:rPr>
              <a:t> </a:t>
            </a:r>
            <a:r>
              <a:rPr lang="it-IT" i="1" dirty="0" err="1">
                <a:latin typeface="Arial"/>
                <a:cs typeface="Arial"/>
              </a:rPr>
              <a:t>giganteum</a:t>
            </a:r>
            <a:r>
              <a:rPr lang="it-IT" i="1" dirty="0">
                <a:latin typeface="Arial"/>
                <a:cs typeface="Arial"/>
              </a:rPr>
              <a:t>),</a:t>
            </a:r>
            <a:endParaRPr lang="it-IT" dirty="0">
              <a:latin typeface="Arial"/>
              <a:cs typeface="Arial"/>
            </a:endParaRPr>
          </a:p>
          <a:p>
            <a:pPr lvl="0">
              <a:buFont typeface="Wingdings" charset="2"/>
              <a:buChar char="ü"/>
            </a:pPr>
            <a:r>
              <a:rPr lang="it-IT" dirty="0">
                <a:latin typeface="Arial"/>
                <a:cs typeface="Arial"/>
              </a:rPr>
              <a:t>al periodo di fioritura (</a:t>
            </a:r>
            <a:r>
              <a:rPr lang="it-IT" i="1" dirty="0">
                <a:latin typeface="Arial"/>
                <a:cs typeface="Arial"/>
              </a:rPr>
              <a:t>Convallaria </a:t>
            </a:r>
            <a:r>
              <a:rPr lang="it-IT" i="1" dirty="0" err="1">
                <a:latin typeface="Arial"/>
                <a:cs typeface="Arial"/>
              </a:rPr>
              <a:t>majalis</a:t>
            </a:r>
            <a:r>
              <a:rPr lang="it-IT" i="1" dirty="0">
                <a:latin typeface="Arial"/>
                <a:cs typeface="Arial"/>
              </a:rPr>
              <a:t>);</a:t>
            </a:r>
            <a:endParaRPr lang="it-IT" dirty="0">
              <a:latin typeface="Arial"/>
              <a:cs typeface="Arial"/>
            </a:endParaRPr>
          </a:p>
          <a:p>
            <a:pPr>
              <a:buFont typeface="Wingdings" charset="2"/>
              <a:buChar char="ü"/>
            </a:pPr>
            <a:r>
              <a:rPr lang="it-IT" dirty="0">
                <a:latin typeface="Arial"/>
                <a:cs typeface="Arial"/>
              </a:rPr>
              <a:t>a un particolare riferimento storico (</a:t>
            </a:r>
            <a:r>
              <a:rPr lang="it-IT" i="1" dirty="0" err="1">
                <a:latin typeface="Arial"/>
                <a:cs typeface="Arial"/>
              </a:rPr>
              <a:t>Salix</a:t>
            </a:r>
            <a:r>
              <a:rPr lang="it-IT" i="1" dirty="0">
                <a:latin typeface="Arial"/>
                <a:cs typeface="Arial"/>
              </a:rPr>
              <a:t> </a:t>
            </a:r>
            <a:r>
              <a:rPr lang="it-IT" i="1" dirty="0" err="1">
                <a:latin typeface="Arial"/>
                <a:cs typeface="Arial"/>
              </a:rPr>
              <a:t>babylonica</a:t>
            </a:r>
            <a:r>
              <a:rPr lang="it-IT" i="1" dirty="0">
                <a:latin typeface="Arial"/>
                <a:cs typeface="Arial"/>
              </a:rPr>
              <a:t>)...</a:t>
            </a:r>
            <a:endParaRPr lang="it-IT" dirty="0">
              <a:latin typeface="Arial"/>
              <a:cs typeface="Arial"/>
            </a:endParaRPr>
          </a:p>
          <a:p>
            <a:pPr marL="0" indent="0">
              <a:buNone/>
            </a:pPr>
            <a:endParaRPr lang="it-IT" dirty="0"/>
          </a:p>
        </p:txBody>
      </p:sp>
    </p:spTree>
    <p:extLst>
      <p:ext uri="{BB962C8B-B14F-4D97-AF65-F5344CB8AC3E}">
        <p14:creationId xmlns:p14="http://schemas.microsoft.com/office/powerpoint/2010/main" val="29858417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3. Saponar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027" y="1066800"/>
            <a:ext cx="5733694" cy="4305300"/>
          </a:xfrm>
          <a:prstGeom prst="rect">
            <a:avLst/>
          </a:prstGeom>
        </p:spPr>
      </p:pic>
      <p:sp>
        <p:nvSpPr>
          <p:cNvPr id="5" name="Rettangolo 4"/>
          <p:cNvSpPr/>
          <p:nvPr/>
        </p:nvSpPr>
        <p:spPr>
          <a:xfrm>
            <a:off x="228600" y="1333504"/>
            <a:ext cx="2578100" cy="4093428"/>
          </a:xfrm>
          <a:prstGeom prst="rect">
            <a:avLst/>
          </a:prstGeom>
        </p:spPr>
        <p:txBody>
          <a:bodyPr wrap="square">
            <a:spAutoFit/>
          </a:bodyPr>
          <a:lstStyle/>
          <a:p>
            <a:r>
              <a:rPr lang="it-IT" sz="2000" b="1" dirty="0">
                <a:latin typeface="Arial"/>
                <a:cs typeface="Arial"/>
              </a:rPr>
              <a:t>Saponaria</a:t>
            </a:r>
            <a:endParaRPr lang="it-IT" sz="2000" dirty="0">
              <a:latin typeface="Arial"/>
              <a:cs typeface="Arial"/>
            </a:endParaRPr>
          </a:p>
          <a:p>
            <a:r>
              <a:rPr lang="it-IT" sz="2000" i="1" dirty="0">
                <a:latin typeface="Arial"/>
                <a:cs typeface="Arial"/>
              </a:rPr>
              <a:t>Saponaria </a:t>
            </a:r>
            <a:r>
              <a:rPr lang="it-IT" sz="2000" i="1" dirty="0" err="1">
                <a:latin typeface="Arial"/>
                <a:cs typeface="Arial"/>
              </a:rPr>
              <a:t>officinalis</a:t>
            </a:r>
            <a:r>
              <a:rPr lang="it-IT" sz="2000" i="1" dirty="0">
                <a:latin typeface="Arial"/>
                <a:cs typeface="Arial"/>
              </a:rPr>
              <a:t>: </a:t>
            </a:r>
            <a:r>
              <a:rPr lang="it-IT" sz="2000" dirty="0">
                <a:latin typeface="Arial"/>
                <a:cs typeface="Arial"/>
              </a:rPr>
              <a:t>sostituto povero del sapone; la saponina, estratta frantumando e bollendo in acqua le parti verdi della pianta, era usata in passato per lavare la lana; era coltivata in abbondanza nei pressi dei</a:t>
            </a:r>
            <a:r>
              <a:rPr lang="it-IT" sz="2000" i="1" dirty="0">
                <a:latin typeface="Arial"/>
                <a:cs typeface="Arial"/>
              </a:rPr>
              <a:t> </a:t>
            </a:r>
            <a:r>
              <a:rPr lang="it-IT" sz="2000" dirty="0">
                <a:latin typeface="Arial"/>
                <a:cs typeface="Arial"/>
              </a:rPr>
              <a:t>lanifici inglesi.</a:t>
            </a:r>
          </a:p>
        </p:txBody>
      </p:sp>
    </p:spTree>
    <p:extLst>
      <p:ext uri="{BB962C8B-B14F-4D97-AF65-F5344CB8AC3E}">
        <p14:creationId xmlns:p14="http://schemas.microsoft.com/office/powerpoint/2010/main" val="2765653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4. Parietar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487679"/>
            <a:ext cx="6555094" cy="4726981"/>
          </a:xfrm>
          <a:prstGeom prst="rect">
            <a:avLst/>
          </a:prstGeom>
        </p:spPr>
      </p:pic>
      <p:sp>
        <p:nvSpPr>
          <p:cNvPr id="5" name="Rettangolo 4"/>
          <p:cNvSpPr/>
          <p:nvPr/>
        </p:nvSpPr>
        <p:spPr>
          <a:xfrm>
            <a:off x="1320800" y="5405160"/>
            <a:ext cx="6934200" cy="1292662"/>
          </a:xfrm>
          <a:prstGeom prst="rect">
            <a:avLst/>
          </a:prstGeom>
        </p:spPr>
        <p:txBody>
          <a:bodyPr wrap="square">
            <a:spAutoFit/>
          </a:bodyPr>
          <a:lstStyle/>
          <a:p>
            <a:r>
              <a:rPr lang="it-IT" sz="2000" b="1" dirty="0" smtClean="0">
                <a:latin typeface="Arial"/>
                <a:cs typeface="Arial"/>
              </a:rPr>
              <a:t>Parietaria </a:t>
            </a:r>
            <a:r>
              <a:rPr lang="it-IT" sz="2000" i="1" dirty="0" smtClean="0">
                <a:latin typeface="Arial"/>
                <a:cs typeface="Arial"/>
              </a:rPr>
              <a:t>(</a:t>
            </a:r>
            <a:r>
              <a:rPr lang="it-IT" sz="2000" i="1" dirty="0" err="1" smtClean="0">
                <a:latin typeface="Arial"/>
                <a:cs typeface="Arial"/>
              </a:rPr>
              <a:t>panataria</a:t>
            </a:r>
            <a:r>
              <a:rPr lang="it-IT" sz="2000" i="1" dirty="0" smtClean="0">
                <a:latin typeface="Arial"/>
                <a:cs typeface="Arial"/>
              </a:rPr>
              <a:t>, erba </a:t>
            </a:r>
            <a:r>
              <a:rPr lang="it-IT" sz="2000" i="1" dirty="0" err="1" smtClean="0">
                <a:latin typeface="Arial"/>
                <a:cs typeface="Arial"/>
              </a:rPr>
              <a:t>lumasa</a:t>
            </a:r>
            <a:r>
              <a:rPr lang="it-IT" sz="2000" i="1" dirty="0" smtClean="0">
                <a:latin typeface="Arial"/>
                <a:cs typeface="Arial"/>
              </a:rPr>
              <a:t>)</a:t>
            </a:r>
            <a:endParaRPr lang="it-IT" sz="2000" dirty="0" smtClean="0">
              <a:latin typeface="Arial"/>
              <a:cs typeface="Arial"/>
            </a:endParaRPr>
          </a:p>
          <a:p>
            <a:r>
              <a:rPr lang="it-IT" sz="2000" i="1" dirty="0" smtClean="0">
                <a:latin typeface="Arial"/>
                <a:cs typeface="Arial"/>
              </a:rPr>
              <a:t>Parietaria diffusa: </a:t>
            </a:r>
            <a:r>
              <a:rPr lang="it-IT" sz="2000" dirty="0" smtClean="0">
                <a:latin typeface="Arial"/>
                <a:cs typeface="Arial"/>
              </a:rPr>
              <a:t>pianta molto allergenica diffusa ovunque, non solo a ridosso di muri (dal latino </a:t>
            </a:r>
            <a:r>
              <a:rPr lang="it-IT" sz="2000" i="1" dirty="0" err="1" smtClean="0">
                <a:latin typeface="Arial"/>
                <a:cs typeface="Arial"/>
              </a:rPr>
              <a:t>paries</a:t>
            </a:r>
            <a:r>
              <a:rPr lang="it-IT" sz="2000" i="1" dirty="0" smtClean="0">
                <a:latin typeface="Arial"/>
                <a:cs typeface="Arial"/>
              </a:rPr>
              <a:t> – </a:t>
            </a:r>
            <a:r>
              <a:rPr lang="it-IT" sz="2000" dirty="0" smtClean="0">
                <a:latin typeface="Arial"/>
                <a:cs typeface="Arial"/>
              </a:rPr>
              <a:t>muro)</a:t>
            </a:r>
          </a:p>
          <a:p>
            <a:r>
              <a:rPr lang="it-IT" dirty="0" smtClean="0"/>
              <a:t> </a:t>
            </a:r>
            <a:endParaRPr lang="it-IT" dirty="0"/>
          </a:p>
        </p:txBody>
      </p:sp>
    </p:spTree>
    <p:extLst>
      <p:ext uri="{BB962C8B-B14F-4D97-AF65-F5344CB8AC3E}">
        <p14:creationId xmlns:p14="http://schemas.microsoft.com/office/powerpoint/2010/main" val="2272330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5. Garofanin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488949"/>
            <a:ext cx="6184900" cy="4638675"/>
          </a:xfrm>
          <a:prstGeom prst="rect">
            <a:avLst/>
          </a:prstGeom>
        </p:spPr>
      </p:pic>
      <p:sp>
        <p:nvSpPr>
          <p:cNvPr id="5" name="Rettangolo 4"/>
          <p:cNvSpPr/>
          <p:nvPr/>
        </p:nvSpPr>
        <p:spPr>
          <a:xfrm>
            <a:off x="1574800" y="5162548"/>
            <a:ext cx="6286500" cy="1323439"/>
          </a:xfrm>
          <a:prstGeom prst="rect">
            <a:avLst/>
          </a:prstGeom>
        </p:spPr>
        <p:txBody>
          <a:bodyPr wrap="square">
            <a:spAutoFit/>
          </a:bodyPr>
          <a:lstStyle/>
          <a:p>
            <a:r>
              <a:rPr lang="it-IT" sz="2000" b="1" dirty="0">
                <a:latin typeface="Arial"/>
                <a:cs typeface="Arial"/>
              </a:rPr>
              <a:t>Garofanino</a:t>
            </a:r>
            <a:r>
              <a:rPr lang="it-IT" sz="2000" i="1" dirty="0">
                <a:latin typeface="Arial"/>
                <a:cs typeface="Arial"/>
              </a:rPr>
              <a:t> (</a:t>
            </a:r>
            <a:r>
              <a:rPr lang="it-IT" sz="2000" i="1" dirty="0" err="1">
                <a:latin typeface="Arial"/>
                <a:cs typeface="Arial"/>
              </a:rPr>
              <a:t>garofulin</a:t>
            </a:r>
            <a:r>
              <a:rPr lang="it-IT" sz="2000" i="1" dirty="0">
                <a:latin typeface="Arial"/>
                <a:cs typeface="Arial"/>
              </a:rPr>
              <a:t>)</a:t>
            </a:r>
            <a:endParaRPr lang="it-IT" sz="2000" dirty="0">
              <a:latin typeface="Arial"/>
              <a:cs typeface="Arial"/>
            </a:endParaRPr>
          </a:p>
          <a:p>
            <a:r>
              <a:rPr lang="it-IT" sz="2000" i="1" dirty="0" err="1">
                <a:latin typeface="Arial"/>
                <a:cs typeface="Arial"/>
              </a:rPr>
              <a:t>Dianthus</a:t>
            </a:r>
            <a:r>
              <a:rPr lang="it-IT" sz="2000" i="1" dirty="0">
                <a:latin typeface="Arial"/>
                <a:cs typeface="Arial"/>
              </a:rPr>
              <a:t> </a:t>
            </a:r>
            <a:r>
              <a:rPr lang="it-IT" sz="2000" dirty="0" err="1">
                <a:latin typeface="Arial"/>
                <a:cs typeface="Arial"/>
              </a:rPr>
              <a:t>spp</a:t>
            </a:r>
            <a:r>
              <a:rPr lang="it-IT" sz="2000" dirty="0">
                <a:latin typeface="Arial"/>
                <a:cs typeface="Arial"/>
              </a:rPr>
              <a:t>.: da </a:t>
            </a:r>
            <a:r>
              <a:rPr lang="it-IT" sz="2000" i="1" dirty="0" err="1">
                <a:latin typeface="Arial"/>
                <a:cs typeface="Arial"/>
              </a:rPr>
              <a:t>Diòs</a:t>
            </a:r>
            <a:r>
              <a:rPr lang="it-IT" sz="2000" i="1" dirty="0">
                <a:latin typeface="Arial"/>
                <a:cs typeface="Arial"/>
              </a:rPr>
              <a:t>  </a:t>
            </a:r>
            <a:r>
              <a:rPr lang="it-IT" sz="2000" dirty="0">
                <a:latin typeface="Arial"/>
                <a:cs typeface="Arial"/>
              </a:rPr>
              <a:t>(Giove)</a:t>
            </a:r>
            <a:r>
              <a:rPr lang="it-IT" sz="2000" i="1" dirty="0">
                <a:latin typeface="Arial"/>
                <a:cs typeface="Arial"/>
              </a:rPr>
              <a:t> </a:t>
            </a:r>
            <a:r>
              <a:rPr lang="it-IT" sz="2000" dirty="0">
                <a:latin typeface="Arial"/>
                <a:cs typeface="Arial"/>
              </a:rPr>
              <a:t>e </a:t>
            </a:r>
            <a:r>
              <a:rPr lang="it-IT" sz="2000" i="1" dirty="0" err="1">
                <a:latin typeface="Arial"/>
                <a:cs typeface="Arial"/>
              </a:rPr>
              <a:t>ànthos</a:t>
            </a:r>
            <a:r>
              <a:rPr lang="it-IT" sz="2000" i="1" dirty="0">
                <a:latin typeface="Arial"/>
                <a:cs typeface="Arial"/>
              </a:rPr>
              <a:t> </a:t>
            </a:r>
            <a:r>
              <a:rPr lang="it-IT" sz="2000" dirty="0">
                <a:latin typeface="Arial"/>
                <a:cs typeface="Arial"/>
              </a:rPr>
              <a:t>(fiore): numerose specie con bellissime corolle formate da 5 petali di colore intenso (rosa – violetto)</a:t>
            </a:r>
          </a:p>
        </p:txBody>
      </p:sp>
    </p:spTree>
    <p:extLst>
      <p:ext uri="{BB962C8B-B14F-4D97-AF65-F5344CB8AC3E}">
        <p14:creationId xmlns:p14="http://schemas.microsoft.com/office/powerpoint/2010/main" val="3894276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6. Trifogli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1" y="342900"/>
            <a:ext cx="4787900" cy="6272148"/>
          </a:xfrm>
          <a:prstGeom prst="rect">
            <a:avLst/>
          </a:prstGeom>
        </p:spPr>
      </p:pic>
      <p:sp>
        <p:nvSpPr>
          <p:cNvPr id="5" name="Rettangolo 4"/>
          <p:cNvSpPr/>
          <p:nvPr/>
        </p:nvSpPr>
        <p:spPr>
          <a:xfrm>
            <a:off x="5524500" y="2082801"/>
            <a:ext cx="3429000" cy="2246769"/>
          </a:xfrm>
          <a:prstGeom prst="rect">
            <a:avLst/>
          </a:prstGeom>
        </p:spPr>
        <p:txBody>
          <a:bodyPr wrap="square">
            <a:spAutoFit/>
          </a:bodyPr>
          <a:lstStyle/>
          <a:p>
            <a:r>
              <a:rPr lang="it-IT" sz="2000" b="1" dirty="0">
                <a:latin typeface="Arial"/>
                <a:cs typeface="Arial"/>
              </a:rPr>
              <a:t>Trifoglio </a:t>
            </a:r>
            <a:r>
              <a:rPr lang="it-IT" sz="2000" i="1" dirty="0">
                <a:latin typeface="Arial"/>
                <a:cs typeface="Arial"/>
              </a:rPr>
              <a:t>(</a:t>
            </a:r>
            <a:r>
              <a:rPr lang="it-IT" sz="2000" i="1" dirty="0" err="1">
                <a:latin typeface="Arial"/>
                <a:cs typeface="Arial"/>
              </a:rPr>
              <a:t>tarfui</a:t>
            </a:r>
            <a:r>
              <a:rPr lang="it-IT" sz="2000" i="1" dirty="0">
                <a:latin typeface="Arial"/>
                <a:cs typeface="Arial"/>
              </a:rPr>
              <a:t>)</a:t>
            </a:r>
            <a:endParaRPr lang="it-IT" sz="2000" dirty="0">
              <a:latin typeface="Arial"/>
              <a:cs typeface="Arial"/>
            </a:endParaRPr>
          </a:p>
          <a:p>
            <a:r>
              <a:rPr lang="it-IT" sz="2000" i="1" dirty="0" err="1">
                <a:latin typeface="Arial"/>
                <a:cs typeface="Arial"/>
              </a:rPr>
              <a:t>Trifolium</a:t>
            </a:r>
            <a:r>
              <a:rPr lang="it-IT" sz="2000" i="1" dirty="0">
                <a:latin typeface="Arial"/>
                <a:cs typeface="Arial"/>
              </a:rPr>
              <a:t> </a:t>
            </a:r>
            <a:r>
              <a:rPr lang="it-IT" sz="2000" dirty="0" err="1">
                <a:latin typeface="Arial"/>
                <a:cs typeface="Arial"/>
              </a:rPr>
              <a:t>spp</a:t>
            </a:r>
            <a:r>
              <a:rPr lang="it-IT" sz="2000" dirty="0">
                <a:latin typeface="Arial"/>
                <a:cs typeface="Arial"/>
              </a:rPr>
              <a:t>. </a:t>
            </a:r>
            <a:r>
              <a:rPr lang="it-IT" sz="2000" dirty="0" smtClean="0">
                <a:latin typeface="Arial"/>
                <a:cs typeface="Arial"/>
              </a:rPr>
              <a:t>Foglie composte </a:t>
            </a:r>
            <a:r>
              <a:rPr lang="it-IT" sz="2000" dirty="0">
                <a:latin typeface="Arial"/>
                <a:cs typeface="Arial"/>
              </a:rPr>
              <a:t>da 3 foglioline; </a:t>
            </a:r>
          </a:p>
          <a:p>
            <a:r>
              <a:rPr lang="it-IT" sz="2000" i="1" dirty="0">
                <a:latin typeface="Arial"/>
                <a:cs typeface="Arial"/>
              </a:rPr>
              <a:t>T. </a:t>
            </a:r>
            <a:r>
              <a:rPr lang="it-IT" sz="2000" i="1" dirty="0" err="1">
                <a:latin typeface="Arial"/>
                <a:cs typeface="Arial"/>
              </a:rPr>
              <a:t>repens</a:t>
            </a:r>
            <a:r>
              <a:rPr lang="it-IT" sz="2000" i="1" dirty="0">
                <a:latin typeface="Arial"/>
                <a:cs typeface="Arial"/>
              </a:rPr>
              <a:t>, </a:t>
            </a:r>
            <a:r>
              <a:rPr lang="it-IT" sz="2000" dirty="0">
                <a:latin typeface="Arial"/>
                <a:cs typeface="Arial"/>
              </a:rPr>
              <a:t>strisciante</a:t>
            </a:r>
            <a:r>
              <a:rPr lang="it-IT" sz="2000" i="1" dirty="0">
                <a:latin typeface="Arial"/>
                <a:cs typeface="Arial"/>
              </a:rPr>
              <a:t> </a:t>
            </a:r>
            <a:r>
              <a:rPr lang="it-IT" sz="2000" dirty="0">
                <a:latin typeface="Arial"/>
                <a:cs typeface="Arial"/>
              </a:rPr>
              <a:t>a fiori bianchi; </a:t>
            </a:r>
          </a:p>
          <a:p>
            <a:r>
              <a:rPr lang="it-IT" sz="2000" i="1" dirty="0">
                <a:latin typeface="Arial"/>
                <a:cs typeface="Arial"/>
              </a:rPr>
              <a:t>T. pratense </a:t>
            </a:r>
            <a:r>
              <a:rPr lang="it-IT" sz="2000" dirty="0">
                <a:latin typeface="Arial"/>
                <a:cs typeface="Arial"/>
              </a:rPr>
              <a:t>a fiori rosa – rosso, comunissima nei prati</a:t>
            </a:r>
          </a:p>
        </p:txBody>
      </p:sp>
    </p:spTree>
    <p:extLst>
      <p:ext uri="{BB962C8B-B14F-4D97-AF65-F5344CB8AC3E}">
        <p14:creationId xmlns:p14="http://schemas.microsoft.com/office/powerpoint/2010/main" val="241490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7. Fragolin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66700"/>
            <a:ext cx="7035800" cy="5276850"/>
          </a:xfrm>
          <a:prstGeom prst="rect">
            <a:avLst/>
          </a:prstGeom>
        </p:spPr>
      </p:pic>
      <p:sp>
        <p:nvSpPr>
          <p:cNvPr id="5" name="Rettangolo 4"/>
          <p:cNvSpPr/>
          <p:nvPr/>
        </p:nvSpPr>
        <p:spPr>
          <a:xfrm>
            <a:off x="1422400" y="5659735"/>
            <a:ext cx="6578600" cy="1015663"/>
          </a:xfrm>
          <a:prstGeom prst="rect">
            <a:avLst/>
          </a:prstGeom>
        </p:spPr>
        <p:txBody>
          <a:bodyPr wrap="square">
            <a:spAutoFit/>
          </a:bodyPr>
          <a:lstStyle/>
          <a:p>
            <a:r>
              <a:rPr lang="it-IT" sz="2000" b="1" dirty="0">
                <a:latin typeface="Arial"/>
                <a:cs typeface="Arial"/>
              </a:rPr>
              <a:t>Fragolina dei boschi </a:t>
            </a:r>
            <a:r>
              <a:rPr lang="it-IT" sz="2000" i="1" dirty="0">
                <a:latin typeface="Arial"/>
                <a:cs typeface="Arial"/>
              </a:rPr>
              <a:t>(</a:t>
            </a:r>
            <a:r>
              <a:rPr lang="it-IT" sz="2000" i="1" dirty="0" err="1">
                <a:latin typeface="Arial"/>
                <a:cs typeface="Arial"/>
              </a:rPr>
              <a:t>frola</a:t>
            </a:r>
            <a:r>
              <a:rPr lang="it-IT" sz="2000" i="1" dirty="0">
                <a:latin typeface="Arial"/>
                <a:cs typeface="Arial"/>
              </a:rPr>
              <a:t>)</a:t>
            </a:r>
            <a:endParaRPr lang="it-IT" sz="2000" dirty="0">
              <a:latin typeface="Arial"/>
              <a:cs typeface="Arial"/>
            </a:endParaRPr>
          </a:p>
          <a:p>
            <a:r>
              <a:rPr lang="it-IT" sz="2000" i="1" dirty="0" err="1">
                <a:latin typeface="Arial"/>
                <a:cs typeface="Arial"/>
              </a:rPr>
              <a:t>Fragaria</a:t>
            </a:r>
            <a:r>
              <a:rPr lang="it-IT" sz="2000" i="1" dirty="0">
                <a:latin typeface="Arial"/>
                <a:cs typeface="Arial"/>
              </a:rPr>
              <a:t> </a:t>
            </a:r>
            <a:r>
              <a:rPr lang="it-IT" sz="2000" i="1" dirty="0" err="1">
                <a:latin typeface="Arial"/>
                <a:cs typeface="Arial"/>
              </a:rPr>
              <a:t>vesca</a:t>
            </a:r>
            <a:r>
              <a:rPr lang="it-IT" sz="2000" i="1" dirty="0">
                <a:latin typeface="Arial"/>
                <a:cs typeface="Arial"/>
              </a:rPr>
              <a:t>: </a:t>
            </a:r>
            <a:r>
              <a:rPr lang="it-IT" sz="2000" dirty="0">
                <a:latin typeface="Arial"/>
                <a:cs typeface="Arial"/>
              </a:rPr>
              <a:t>dal latino </a:t>
            </a:r>
            <a:r>
              <a:rPr lang="it-IT" sz="2000" i="1" dirty="0" err="1">
                <a:latin typeface="Arial"/>
                <a:cs typeface="Arial"/>
              </a:rPr>
              <a:t>fragula</a:t>
            </a:r>
            <a:r>
              <a:rPr lang="it-IT" sz="2000" i="1" dirty="0">
                <a:latin typeface="Arial"/>
                <a:cs typeface="Arial"/>
              </a:rPr>
              <a:t> </a:t>
            </a:r>
            <a:r>
              <a:rPr lang="it-IT" sz="2000" dirty="0">
                <a:latin typeface="Arial"/>
                <a:cs typeface="Arial"/>
              </a:rPr>
              <a:t>e </a:t>
            </a:r>
            <a:r>
              <a:rPr lang="it-IT" sz="2000" i="1" dirty="0" err="1">
                <a:latin typeface="Arial"/>
                <a:cs typeface="Arial"/>
              </a:rPr>
              <a:t>vescor</a:t>
            </a:r>
            <a:r>
              <a:rPr lang="it-IT" sz="2000" i="1" dirty="0">
                <a:latin typeface="Arial"/>
                <a:cs typeface="Arial"/>
              </a:rPr>
              <a:t>, </a:t>
            </a:r>
            <a:r>
              <a:rPr lang="it-IT" sz="2000" dirty="0">
                <a:latin typeface="Arial"/>
                <a:cs typeface="Arial"/>
              </a:rPr>
              <a:t>che vuol dire cibarsi perché è commestibile</a:t>
            </a:r>
          </a:p>
        </p:txBody>
      </p:sp>
    </p:spTree>
    <p:extLst>
      <p:ext uri="{BB962C8B-B14F-4D97-AF65-F5344CB8AC3E}">
        <p14:creationId xmlns:p14="http://schemas.microsoft.com/office/powerpoint/2010/main" val="179765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Achillea-e15655131068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431800"/>
            <a:ext cx="7620000" cy="4286250"/>
          </a:xfrm>
          <a:prstGeom prst="rect">
            <a:avLst/>
          </a:prstGeom>
        </p:spPr>
      </p:pic>
      <p:sp>
        <p:nvSpPr>
          <p:cNvPr id="6" name="Rettangolo 5"/>
          <p:cNvSpPr/>
          <p:nvPr/>
        </p:nvSpPr>
        <p:spPr>
          <a:xfrm>
            <a:off x="558800" y="4960710"/>
            <a:ext cx="8115300" cy="1631216"/>
          </a:xfrm>
          <a:prstGeom prst="rect">
            <a:avLst/>
          </a:prstGeom>
        </p:spPr>
        <p:txBody>
          <a:bodyPr wrap="square">
            <a:spAutoFit/>
          </a:bodyPr>
          <a:lstStyle/>
          <a:p>
            <a:r>
              <a:rPr lang="it-IT" sz="2000" b="1" dirty="0">
                <a:latin typeface="Arial"/>
                <a:cs typeface="Arial"/>
              </a:rPr>
              <a:t>Achillea </a:t>
            </a:r>
            <a:r>
              <a:rPr lang="it-IT" sz="2000" dirty="0">
                <a:latin typeface="Arial"/>
                <a:cs typeface="Arial"/>
              </a:rPr>
              <a:t>o </a:t>
            </a:r>
            <a:r>
              <a:rPr lang="it-IT" sz="2000" b="1" dirty="0">
                <a:latin typeface="Arial"/>
                <a:cs typeface="Arial"/>
              </a:rPr>
              <a:t> Millefoglio </a:t>
            </a:r>
            <a:r>
              <a:rPr lang="it-IT" sz="2000" i="1" dirty="0">
                <a:latin typeface="Arial"/>
                <a:cs typeface="Arial"/>
              </a:rPr>
              <a:t>(erba dal </a:t>
            </a:r>
            <a:r>
              <a:rPr lang="it-IT" sz="2000" i="1" dirty="0" err="1">
                <a:latin typeface="Arial"/>
                <a:cs typeface="Arial"/>
              </a:rPr>
              <a:t>tai</a:t>
            </a:r>
            <a:r>
              <a:rPr lang="it-IT" sz="2000" i="1" dirty="0">
                <a:latin typeface="Arial"/>
                <a:cs typeface="Arial"/>
              </a:rPr>
              <a:t>) </a:t>
            </a:r>
            <a:endParaRPr lang="it-IT" sz="2000" dirty="0">
              <a:latin typeface="Arial"/>
              <a:cs typeface="Arial"/>
            </a:endParaRPr>
          </a:p>
          <a:p>
            <a:r>
              <a:rPr lang="it-IT" sz="2000" i="1" dirty="0">
                <a:latin typeface="Arial"/>
                <a:cs typeface="Arial"/>
              </a:rPr>
              <a:t>Achillea </a:t>
            </a:r>
            <a:r>
              <a:rPr lang="it-IT" sz="2000" i="1" dirty="0" err="1">
                <a:latin typeface="Arial"/>
                <a:cs typeface="Arial"/>
              </a:rPr>
              <a:t>millefolium</a:t>
            </a:r>
            <a:r>
              <a:rPr lang="it-IT" sz="2000" i="1" dirty="0">
                <a:latin typeface="Arial"/>
                <a:cs typeface="Arial"/>
              </a:rPr>
              <a:t>: </a:t>
            </a:r>
            <a:r>
              <a:rPr lang="it-IT" sz="2000" dirty="0">
                <a:latin typeface="Arial"/>
                <a:cs typeface="Arial"/>
              </a:rPr>
              <a:t>il leggendario eroe greco Achille avrebbe usato quest’erba per curarsi le ferite, seguendo le prescrizioni del centauro </a:t>
            </a:r>
            <a:r>
              <a:rPr lang="it-IT" sz="2000" dirty="0" err="1">
                <a:latin typeface="Arial"/>
                <a:cs typeface="Arial"/>
              </a:rPr>
              <a:t>Chirone</a:t>
            </a:r>
            <a:r>
              <a:rPr lang="it-IT" sz="2000" dirty="0">
                <a:latin typeface="Arial"/>
                <a:cs typeface="Arial"/>
              </a:rPr>
              <a:t>, suo maestro. Il nome </a:t>
            </a:r>
            <a:r>
              <a:rPr lang="it-IT" sz="2000" i="1" dirty="0" err="1">
                <a:latin typeface="Arial"/>
                <a:cs typeface="Arial"/>
              </a:rPr>
              <a:t>millefolium</a:t>
            </a:r>
            <a:r>
              <a:rPr lang="it-IT" sz="2000" i="1" dirty="0">
                <a:latin typeface="Arial"/>
                <a:cs typeface="Arial"/>
              </a:rPr>
              <a:t> </a:t>
            </a:r>
            <a:r>
              <a:rPr lang="it-IT" sz="2000" dirty="0">
                <a:latin typeface="Arial"/>
                <a:cs typeface="Arial"/>
              </a:rPr>
              <a:t>si riferisce alle foglie profondamente  e ripetutamente divise in lobi stretti e numerosissimi  </a:t>
            </a:r>
          </a:p>
        </p:txBody>
      </p:sp>
    </p:spTree>
    <p:extLst>
      <p:ext uri="{BB962C8B-B14F-4D97-AF65-F5344CB8AC3E}">
        <p14:creationId xmlns:p14="http://schemas.microsoft.com/office/powerpoint/2010/main" val="3069663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9. Peru peru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6917" y="1178982"/>
            <a:ext cx="6112933" cy="4584700"/>
          </a:xfrm>
          <a:prstGeom prst="rect">
            <a:avLst/>
          </a:prstGeom>
        </p:spPr>
      </p:pic>
      <p:sp>
        <p:nvSpPr>
          <p:cNvPr id="5" name="Rettangolo 4"/>
          <p:cNvSpPr/>
          <p:nvPr/>
        </p:nvSpPr>
        <p:spPr>
          <a:xfrm>
            <a:off x="5308600" y="2527300"/>
            <a:ext cx="3619500" cy="1631216"/>
          </a:xfrm>
          <a:prstGeom prst="rect">
            <a:avLst/>
          </a:prstGeom>
        </p:spPr>
        <p:txBody>
          <a:bodyPr wrap="square">
            <a:spAutoFit/>
          </a:bodyPr>
          <a:lstStyle/>
          <a:p>
            <a:r>
              <a:rPr lang="it-IT" sz="2000" b="1" dirty="0">
                <a:latin typeface="Arial"/>
                <a:cs typeface="Arial"/>
              </a:rPr>
              <a:t>Orzo selvatico </a:t>
            </a:r>
            <a:r>
              <a:rPr lang="it-IT" sz="2000" i="1" dirty="0">
                <a:latin typeface="Arial"/>
                <a:cs typeface="Arial"/>
              </a:rPr>
              <a:t>(</a:t>
            </a:r>
            <a:r>
              <a:rPr lang="it-IT" sz="2000" i="1" dirty="0" err="1">
                <a:latin typeface="Arial"/>
                <a:cs typeface="Arial"/>
              </a:rPr>
              <a:t>peru</a:t>
            </a:r>
            <a:r>
              <a:rPr lang="it-IT" sz="2000" i="1" dirty="0">
                <a:latin typeface="Arial"/>
                <a:cs typeface="Arial"/>
              </a:rPr>
              <a:t> </a:t>
            </a:r>
            <a:r>
              <a:rPr lang="it-IT" sz="2000" i="1" dirty="0" err="1">
                <a:latin typeface="Arial"/>
                <a:cs typeface="Arial"/>
              </a:rPr>
              <a:t>peru</a:t>
            </a:r>
            <a:r>
              <a:rPr lang="it-IT" sz="2000" i="1" dirty="0">
                <a:latin typeface="Arial"/>
                <a:cs typeface="Arial"/>
              </a:rPr>
              <a:t>)</a:t>
            </a:r>
            <a:endParaRPr lang="it-IT" sz="2000" dirty="0">
              <a:latin typeface="Arial"/>
              <a:cs typeface="Arial"/>
            </a:endParaRPr>
          </a:p>
          <a:p>
            <a:r>
              <a:rPr lang="it-IT" sz="2000" i="1" dirty="0" err="1">
                <a:latin typeface="Arial"/>
                <a:cs typeface="Arial"/>
              </a:rPr>
              <a:t>Hordeum</a:t>
            </a:r>
            <a:r>
              <a:rPr lang="it-IT" sz="2000" i="1" dirty="0">
                <a:latin typeface="Arial"/>
                <a:cs typeface="Arial"/>
              </a:rPr>
              <a:t> </a:t>
            </a:r>
            <a:r>
              <a:rPr lang="it-IT" sz="2000" i="1" dirty="0" err="1">
                <a:latin typeface="Arial"/>
                <a:cs typeface="Arial"/>
              </a:rPr>
              <a:t>murinum</a:t>
            </a:r>
            <a:r>
              <a:rPr lang="it-IT" sz="2000" i="1" dirty="0">
                <a:latin typeface="Arial"/>
                <a:cs typeface="Arial"/>
              </a:rPr>
              <a:t>: </a:t>
            </a:r>
            <a:r>
              <a:rPr lang="it-IT" sz="2000" dirty="0">
                <a:latin typeface="Arial"/>
                <a:cs typeface="Arial"/>
              </a:rPr>
              <a:t>dal latino </a:t>
            </a:r>
            <a:r>
              <a:rPr lang="it-IT" sz="2000" i="1" dirty="0" err="1">
                <a:latin typeface="Arial"/>
                <a:cs typeface="Arial"/>
              </a:rPr>
              <a:t>murus</a:t>
            </a:r>
            <a:r>
              <a:rPr lang="it-IT" sz="2000" i="1" dirty="0">
                <a:latin typeface="Arial"/>
                <a:cs typeface="Arial"/>
              </a:rPr>
              <a:t>, </a:t>
            </a:r>
            <a:r>
              <a:rPr lang="it-IT" sz="2000" dirty="0">
                <a:latin typeface="Arial"/>
                <a:cs typeface="Arial"/>
              </a:rPr>
              <a:t>che cresce sui muri, o meglio da </a:t>
            </a:r>
            <a:r>
              <a:rPr lang="it-IT" sz="2000" i="1" dirty="0" err="1">
                <a:latin typeface="Arial"/>
                <a:cs typeface="Arial"/>
              </a:rPr>
              <a:t>M</a:t>
            </a:r>
            <a:r>
              <a:rPr lang="it-IT" sz="2000" i="1" dirty="0" err="1" smtClean="0">
                <a:latin typeface="Arial"/>
                <a:cs typeface="Arial"/>
              </a:rPr>
              <a:t>us</a:t>
            </a:r>
            <a:r>
              <a:rPr lang="it-IT" sz="2000" i="1" dirty="0" smtClean="0">
                <a:latin typeface="Arial"/>
                <a:cs typeface="Arial"/>
              </a:rPr>
              <a:t> </a:t>
            </a:r>
            <a:r>
              <a:rPr lang="it-IT" sz="2000" i="1" dirty="0" err="1">
                <a:latin typeface="Arial"/>
                <a:cs typeface="Arial"/>
              </a:rPr>
              <a:t>muris</a:t>
            </a:r>
            <a:r>
              <a:rPr lang="it-IT" sz="2000" i="1" dirty="0">
                <a:latin typeface="Arial"/>
                <a:cs typeface="Arial"/>
              </a:rPr>
              <a:t>, </a:t>
            </a:r>
            <a:endParaRPr lang="it-IT" sz="2000" i="1" dirty="0" smtClean="0">
              <a:latin typeface="Arial"/>
              <a:cs typeface="Arial"/>
            </a:endParaRPr>
          </a:p>
          <a:p>
            <a:r>
              <a:rPr lang="it-IT" sz="2000" dirty="0" smtClean="0">
                <a:latin typeface="Arial"/>
                <a:cs typeface="Arial"/>
              </a:rPr>
              <a:t>che </a:t>
            </a:r>
            <a:r>
              <a:rPr lang="it-IT" sz="2000" dirty="0">
                <a:latin typeface="Arial"/>
                <a:cs typeface="Arial"/>
              </a:rPr>
              <a:t>vuol dire topo</a:t>
            </a:r>
          </a:p>
        </p:txBody>
      </p:sp>
    </p:spTree>
    <p:extLst>
      <p:ext uri="{BB962C8B-B14F-4D97-AF65-F5344CB8AC3E}">
        <p14:creationId xmlns:p14="http://schemas.microsoft.com/office/powerpoint/2010/main" val="2821487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0. Pulmonar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81000"/>
            <a:ext cx="6629400" cy="4419600"/>
          </a:xfrm>
          <a:prstGeom prst="rect">
            <a:avLst/>
          </a:prstGeom>
        </p:spPr>
      </p:pic>
      <p:sp>
        <p:nvSpPr>
          <p:cNvPr id="5" name="Rettangolo 4"/>
          <p:cNvSpPr/>
          <p:nvPr/>
        </p:nvSpPr>
        <p:spPr>
          <a:xfrm>
            <a:off x="660400" y="4939963"/>
            <a:ext cx="7899400" cy="1631216"/>
          </a:xfrm>
          <a:prstGeom prst="rect">
            <a:avLst/>
          </a:prstGeom>
        </p:spPr>
        <p:txBody>
          <a:bodyPr wrap="square">
            <a:spAutoFit/>
          </a:bodyPr>
          <a:lstStyle/>
          <a:p>
            <a:r>
              <a:rPr lang="it-IT" sz="2000" b="1" dirty="0" err="1">
                <a:latin typeface="Arial"/>
                <a:cs typeface="Arial"/>
              </a:rPr>
              <a:t>Pulmonaria</a:t>
            </a:r>
            <a:endParaRPr lang="it-IT" sz="2000" dirty="0">
              <a:latin typeface="Arial"/>
              <a:cs typeface="Arial"/>
            </a:endParaRPr>
          </a:p>
          <a:p>
            <a:r>
              <a:rPr lang="it-IT" sz="2000" i="1" dirty="0" err="1">
                <a:latin typeface="Arial"/>
                <a:cs typeface="Arial"/>
              </a:rPr>
              <a:t>Pulmonaria</a:t>
            </a:r>
            <a:r>
              <a:rPr lang="it-IT" sz="2000" i="1" dirty="0">
                <a:latin typeface="Arial"/>
                <a:cs typeface="Arial"/>
              </a:rPr>
              <a:t> </a:t>
            </a:r>
            <a:r>
              <a:rPr lang="it-IT" sz="2000" i="1" dirty="0" err="1">
                <a:latin typeface="Arial"/>
                <a:cs typeface="Arial"/>
              </a:rPr>
              <a:t>officinalis</a:t>
            </a:r>
            <a:r>
              <a:rPr lang="it-IT" sz="2000" i="1" dirty="0">
                <a:latin typeface="Arial"/>
                <a:cs typeface="Arial"/>
              </a:rPr>
              <a:t>: </a:t>
            </a:r>
            <a:r>
              <a:rPr lang="it-IT" sz="2000" dirty="0">
                <a:latin typeface="Arial"/>
                <a:cs typeface="Arial"/>
              </a:rPr>
              <a:t>le macchie biancastre presenti sulle foglie danno a queste un aspetto che ricorda quello del polmone: i medici medievali, seguendo la “dottrina dei segni”, la usavano per preparare infusi ritenuti utili per curare le malattie polmonari</a:t>
            </a:r>
          </a:p>
        </p:txBody>
      </p:sp>
    </p:spTree>
    <p:extLst>
      <p:ext uri="{BB962C8B-B14F-4D97-AF65-F5344CB8AC3E}">
        <p14:creationId xmlns:p14="http://schemas.microsoft.com/office/powerpoint/2010/main" val="2444101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1. Fiordalis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4650" y="1301750"/>
            <a:ext cx="5943600" cy="4457700"/>
          </a:xfrm>
          <a:prstGeom prst="rect">
            <a:avLst/>
          </a:prstGeom>
        </p:spPr>
      </p:pic>
      <p:sp>
        <p:nvSpPr>
          <p:cNvPr id="5" name="Rettangolo 4"/>
          <p:cNvSpPr/>
          <p:nvPr/>
        </p:nvSpPr>
        <p:spPr>
          <a:xfrm>
            <a:off x="5067300" y="1853337"/>
            <a:ext cx="3771900" cy="2862322"/>
          </a:xfrm>
          <a:prstGeom prst="rect">
            <a:avLst/>
          </a:prstGeom>
        </p:spPr>
        <p:txBody>
          <a:bodyPr wrap="square">
            <a:spAutoFit/>
          </a:bodyPr>
          <a:lstStyle/>
          <a:p>
            <a:r>
              <a:rPr lang="it-IT" sz="2000" b="1" dirty="0">
                <a:latin typeface="Arial"/>
                <a:cs typeface="Arial"/>
              </a:rPr>
              <a:t>Fiordaliso </a:t>
            </a:r>
            <a:r>
              <a:rPr lang="it-IT" sz="2000" i="1" dirty="0">
                <a:latin typeface="Arial"/>
                <a:cs typeface="Arial"/>
              </a:rPr>
              <a:t>(</a:t>
            </a:r>
            <a:r>
              <a:rPr lang="it-IT" sz="2000" i="1" dirty="0" err="1">
                <a:latin typeface="Arial"/>
                <a:cs typeface="Arial"/>
              </a:rPr>
              <a:t>fiurdalis</a:t>
            </a:r>
            <a:r>
              <a:rPr lang="it-IT" sz="2000" i="1" dirty="0">
                <a:latin typeface="Arial"/>
                <a:cs typeface="Arial"/>
              </a:rPr>
              <a:t>)</a:t>
            </a:r>
            <a:endParaRPr lang="it-IT" sz="2000" dirty="0">
              <a:latin typeface="Arial"/>
              <a:cs typeface="Arial"/>
            </a:endParaRPr>
          </a:p>
          <a:p>
            <a:r>
              <a:rPr lang="it-IT" sz="2000" i="1" dirty="0" smtClean="0">
                <a:latin typeface="Arial"/>
                <a:cs typeface="Arial"/>
              </a:rPr>
              <a:t>Centaurea </a:t>
            </a:r>
            <a:r>
              <a:rPr lang="it-IT" sz="2000" i="1" dirty="0" err="1">
                <a:latin typeface="Arial"/>
                <a:cs typeface="Arial"/>
              </a:rPr>
              <a:t>cyanus</a:t>
            </a:r>
            <a:r>
              <a:rPr lang="it-IT" sz="2000" i="1" dirty="0">
                <a:latin typeface="Arial"/>
                <a:cs typeface="Arial"/>
              </a:rPr>
              <a:t>: </a:t>
            </a:r>
            <a:r>
              <a:rPr lang="it-IT" sz="2000" dirty="0">
                <a:latin typeface="Arial"/>
                <a:cs typeface="Arial"/>
              </a:rPr>
              <a:t>dal mito del centauro </a:t>
            </a:r>
            <a:r>
              <a:rPr lang="it-IT" sz="2000" dirty="0" err="1">
                <a:latin typeface="Arial"/>
                <a:cs typeface="Arial"/>
              </a:rPr>
              <a:t>Chironte</a:t>
            </a:r>
            <a:r>
              <a:rPr lang="it-IT" sz="2000" dirty="0">
                <a:latin typeface="Arial"/>
                <a:cs typeface="Arial"/>
              </a:rPr>
              <a:t> che si servì di quest’erba per curare una ferita al piede di Achille, procurata da una freccia di </a:t>
            </a:r>
            <a:r>
              <a:rPr lang="it-IT" sz="2000" dirty="0" smtClean="0">
                <a:latin typeface="Arial"/>
                <a:cs typeface="Arial"/>
              </a:rPr>
              <a:t>Paride, figlio di Priamo, re di Troia; </a:t>
            </a:r>
            <a:r>
              <a:rPr lang="it-IT" sz="2000" dirty="0">
                <a:latin typeface="Arial"/>
                <a:cs typeface="Arial"/>
              </a:rPr>
              <a:t>in greco </a:t>
            </a:r>
            <a:r>
              <a:rPr lang="it-IT" sz="2000" i="1" dirty="0" err="1">
                <a:latin typeface="Arial"/>
                <a:cs typeface="Arial"/>
              </a:rPr>
              <a:t>kyanos</a:t>
            </a:r>
            <a:r>
              <a:rPr lang="it-IT" sz="2000" i="1" dirty="0">
                <a:latin typeface="Arial"/>
                <a:cs typeface="Arial"/>
              </a:rPr>
              <a:t> </a:t>
            </a:r>
            <a:r>
              <a:rPr lang="it-IT" sz="2000" dirty="0">
                <a:latin typeface="Arial"/>
                <a:cs typeface="Arial"/>
              </a:rPr>
              <a:t> vuol dire azzurro  </a:t>
            </a:r>
          </a:p>
        </p:txBody>
      </p:sp>
    </p:spTree>
    <p:extLst>
      <p:ext uri="{BB962C8B-B14F-4D97-AF65-F5344CB8AC3E}">
        <p14:creationId xmlns:p14="http://schemas.microsoft.com/office/powerpoint/2010/main" val="4084248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2. Ornitogal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863601"/>
            <a:ext cx="6062133" cy="4546600"/>
          </a:xfrm>
          <a:prstGeom prst="rect">
            <a:avLst/>
          </a:prstGeom>
        </p:spPr>
      </p:pic>
      <p:sp>
        <p:nvSpPr>
          <p:cNvPr id="5" name="Rettangolo 4"/>
          <p:cNvSpPr/>
          <p:nvPr/>
        </p:nvSpPr>
        <p:spPr>
          <a:xfrm>
            <a:off x="6426200" y="193239"/>
            <a:ext cx="2374900" cy="5909311"/>
          </a:xfrm>
          <a:prstGeom prst="rect">
            <a:avLst/>
          </a:prstGeom>
        </p:spPr>
        <p:txBody>
          <a:bodyPr wrap="square">
            <a:spAutoFit/>
          </a:bodyPr>
          <a:lstStyle/>
          <a:p>
            <a:r>
              <a:rPr lang="it-IT" b="1" dirty="0">
                <a:latin typeface="Arial"/>
                <a:cs typeface="Arial"/>
              </a:rPr>
              <a:t>Ornitogalo </a:t>
            </a:r>
            <a:r>
              <a:rPr lang="it-IT" dirty="0">
                <a:latin typeface="Arial"/>
                <a:cs typeface="Arial"/>
              </a:rPr>
              <a:t>o </a:t>
            </a:r>
            <a:r>
              <a:rPr lang="it-IT" b="1" dirty="0">
                <a:latin typeface="Arial"/>
                <a:cs typeface="Arial"/>
              </a:rPr>
              <a:t>Latte di gallina</a:t>
            </a:r>
            <a:r>
              <a:rPr lang="it-IT" dirty="0">
                <a:latin typeface="Arial"/>
                <a:cs typeface="Arial"/>
              </a:rPr>
              <a:t>  o </a:t>
            </a:r>
            <a:r>
              <a:rPr lang="it-IT" b="1" dirty="0">
                <a:latin typeface="Arial"/>
                <a:cs typeface="Arial"/>
              </a:rPr>
              <a:t>Latte d’uccello</a:t>
            </a:r>
            <a:endParaRPr lang="it-IT" dirty="0">
              <a:latin typeface="Arial"/>
              <a:cs typeface="Arial"/>
            </a:endParaRPr>
          </a:p>
          <a:p>
            <a:r>
              <a:rPr lang="it-IT" i="1" dirty="0" err="1">
                <a:latin typeface="Arial"/>
                <a:cs typeface="Arial"/>
              </a:rPr>
              <a:t>Ornithogalum</a:t>
            </a:r>
            <a:r>
              <a:rPr lang="it-IT" i="1" dirty="0">
                <a:latin typeface="Arial"/>
                <a:cs typeface="Arial"/>
              </a:rPr>
              <a:t> </a:t>
            </a:r>
            <a:r>
              <a:rPr lang="it-IT" i="1" dirty="0" err="1">
                <a:latin typeface="Arial"/>
                <a:cs typeface="Arial"/>
              </a:rPr>
              <a:t>umbellatum</a:t>
            </a:r>
            <a:r>
              <a:rPr lang="it-IT" i="1" dirty="0">
                <a:latin typeface="Arial"/>
                <a:cs typeface="Arial"/>
              </a:rPr>
              <a:t>: </a:t>
            </a:r>
            <a:r>
              <a:rPr lang="it-IT" dirty="0">
                <a:latin typeface="Arial"/>
                <a:cs typeface="Arial"/>
              </a:rPr>
              <a:t>dal fusto spezzato fuoriesce un latice biancastro, Durante le carestie che imperversarono in Europa nel XVII secolo, i bulbi erano utilizzati come alimenti arrostiti sulla brace e mescolati al miele. Il fiore bianco ricorda un ombrello che si apre di giorno e si chiude di notte e ricorda la cresta di una gallina quando è chiuso</a:t>
            </a:r>
          </a:p>
        </p:txBody>
      </p:sp>
    </p:spTree>
    <p:extLst>
      <p:ext uri="{BB962C8B-B14F-4D97-AF65-F5344CB8AC3E}">
        <p14:creationId xmlns:p14="http://schemas.microsoft.com/office/powerpoint/2010/main" val="383206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35430"/>
            <a:ext cx="8229600" cy="5926592"/>
          </a:xfrm>
        </p:spPr>
        <p:txBody>
          <a:bodyPr>
            <a:normAutofit fontScale="62500" lnSpcReduction="20000"/>
          </a:bodyPr>
          <a:lstStyle/>
          <a:p>
            <a:pPr marL="0" indent="0" algn="just">
              <a:buNone/>
            </a:pPr>
            <a:r>
              <a:rPr lang="it-IT" dirty="0" smtClean="0"/>
              <a:t>E</a:t>
            </a:r>
            <a:r>
              <a:rPr lang="it-IT" dirty="0"/>
              <a:t>’ interessante osservare come numerosi termini “specifici” riguardino </a:t>
            </a:r>
            <a:r>
              <a:rPr lang="it-IT" dirty="0" smtClean="0"/>
              <a:t>  numerose </a:t>
            </a:r>
            <a:r>
              <a:rPr lang="it-IT" dirty="0"/>
              <a:t>specie, a motivo di caratteristiche comuni:</a:t>
            </a:r>
          </a:p>
          <a:p>
            <a:pPr marL="0" indent="0" algn="just">
              <a:buNone/>
            </a:pPr>
            <a:r>
              <a:rPr lang="it-IT" dirty="0" smtClean="0"/>
              <a:t>      </a:t>
            </a:r>
            <a:r>
              <a:rPr lang="it-IT" i="1" dirty="0" smtClean="0"/>
              <a:t>odorata </a:t>
            </a:r>
            <a:r>
              <a:rPr lang="it-IT" dirty="0" smtClean="0"/>
              <a:t>(profumata)</a:t>
            </a:r>
          </a:p>
          <a:p>
            <a:pPr marL="0" indent="0" algn="just">
              <a:buNone/>
            </a:pPr>
            <a:r>
              <a:rPr lang="it-IT" dirty="0" smtClean="0"/>
              <a:t>      </a:t>
            </a:r>
            <a:r>
              <a:rPr lang="it-IT" i="1" dirty="0" err="1" smtClean="0"/>
              <a:t>erecta</a:t>
            </a:r>
            <a:r>
              <a:rPr lang="it-IT" i="1" dirty="0" smtClean="0"/>
              <a:t> </a:t>
            </a:r>
            <a:r>
              <a:rPr lang="it-IT" dirty="0" smtClean="0"/>
              <a:t>(dritta, eretta)</a:t>
            </a:r>
          </a:p>
          <a:p>
            <a:pPr marL="0" indent="0" algn="just">
              <a:buNone/>
            </a:pPr>
            <a:r>
              <a:rPr lang="it-IT" dirty="0" smtClean="0"/>
              <a:t>      </a:t>
            </a:r>
            <a:r>
              <a:rPr lang="it-IT" i="1" dirty="0" err="1" smtClean="0"/>
              <a:t>repens</a:t>
            </a:r>
            <a:r>
              <a:rPr lang="it-IT" i="1" dirty="0" smtClean="0"/>
              <a:t> (strisciante)</a:t>
            </a:r>
            <a:endParaRPr lang="it-IT" dirty="0" smtClean="0"/>
          </a:p>
          <a:p>
            <a:pPr marL="0" indent="0" algn="just">
              <a:buNone/>
            </a:pPr>
            <a:r>
              <a:rPr lang="it-IT" i="1" dirty="0" smtClean="0"/>
              <a:t>      </a:t>
            </a:r>
            <a:r>
              <a:rPr lang="it-IT" i="1" dirty="0" err="1" smtClean="0"/>
              <a:t>acaulis</a:t>
            </a:r>
            <a:r>
              <a:rPr lang="it-IT" i="1" dirty="0" smtClean="0"/>
              <a:t> </a:t>
            </a:r>
            <a:r>
              <a:rPr lang="it-IT" dirty="0" smtClean="0"/>
              <a:t>(senza caule, fusticino)</a:t>
            </a:r>
          </a:p>
          <a:p>
            <a:pPr marL="0" indent="0" algn="just">
              <a:buNone/>
            </a:pPr>
            <a:r>
              <a:rPr lang="it-IT" dirty="0" smtClean="0"/>
              <a:t>      </a:t>
            </a:r>
            <a:r>
              <a:rPr lang="it-IT" i="1" dirty="0" smtClean="0"/>
              <a:t>pendula </a:t>
            </a:r>
            <a:r>
              <a:rPr lang="it-IT" dirty="0" smtClean="0"/>
              <a:t>(ricadente)</a:t>
            </a:r>
          </a:p>
          <a:p>
            <a:pPr marL="0" indent="0" algn="just">
              <a:buNone/>
            </a:pPr>
            <a:r>
              <a:rPr lang="it-IT" i="1" dirty="0" smtClean="0"/>
              <a:t>      alba</a:t>
            </a:r>
            <a:r>
              <a:rPr lang="it-IT" dirty="0" smtClean="0"/>
              <a:t> (chiara)</a:t>
            </a:r>
          </a:p>
          <a:p>
            <a:pPr marL="0" indent="0" algn="just">
              <a:buNone/>
            </a:pPr>
            <a:r>
              <a:rPr lang="it-IT" dirty="0" smtClean="0"/>
              <a:t>      </a:t>
            </a:r>
            <a:r>
              <a:rPr lang="it-IT" i="1" dirty="0" smtClean="0"/>
              <a:t>rubra</a:t>
            </a:r>
            <a:r>
              <a:rPr lang="it-IT" dirty="0" smtClean="0"/>
              <a:t>(rossa)</a:t>
            </a:r>
          </a:p>
          <a:p>
            <a:pPr marL="0" indent="0" algn="just">
              <a:buNone/>
            </a:pPr>
            <a:r>
              <a:rPr lang="it-IT" i="1" dirty="0" smtClean="0"/>
              <a:t>     lutea </a:t>
            </a:r>
            <a:r>
              <a:rPr lang="it-IT" dirty="0" smtClean="0"/>
              <a:t>(gialla)</a:t>
            </a:r>
          </a:p>
          <a:p>
            <a:pPr marL="0" indent="0" algn="just">
              <a:buNone/>
            </a:pPr>
            <a:r>
              <a:rPr lang="it-IT" dirty="0" smtClean="0"/>
              <a:t>     </a:t>
            </a:r>
            <a:r>
              <a:rPr lang="it-IT" i="1" dirty="0" err="1" smtClean="0"/>
              <a:t>coerulea</a:t>
            </a:r>
            <a:r>
              <a:rPr lang="it-IT" i="1" dirty="0" smtClean="0"/>
              <a:t> </a:t>
            </a:r>
            <a:r>
              <a:rPr lang="it-IT" dirty="0" smtClean="0"/>
              <a:t>(azzurra)</a:t>
            </a:r>
          </a:p>
          <a:p>
            <a:pPr marL="0" indent="0" algn="just">
              <a:buNone/>
            </a:pPr>
            <a:r>
              <a:rPr lang="it-IT" i="1" dirty="0" smtClean="0"/>
              <a:t>     </a:t>
            </a:r>
            <a:r>
              <a:rPr lang="it-IT" i="1" dirty="0" err="1" smtClean="0"/>
              <a:t>pratensis</a:t>
            </a:r>
            <a:r>
              <a:rPr lang="it-IT" i="1" dirty="0" smtClean="0"/>
              <a:t> </a:t>
            </a:r>
            <a:r>
              <a:rPr lang="it-IT" dirty="0" smtClean="0"/>
              <a:t>(da prato),</a:t>
            </a:r>
          </a:p>
          <a:p>
            <a:pPr marL="0" indent="0" algn="just">
              <a:buNone/>
            </a:pPr>
            <a:r>
              <a:rPr lang="it-IT" i="1" dirty="0" smtClean="0"/>
              <a:t>     </a:t>
            </a:r>
            <a:r>
              <a:rPr lang="it-IT" i="1" dirty="0" err="1" smtClean="0"/>
              <a:t>sylvatica</a:t>
            </a:r>
            <a:r>
              <a:rPr lang="it-IT" i="1" dirty="0" smtClean="0"/>
              <a:t> </a:t>
            </a:r>
            <a:r>
              <a:rPr lang="it-IT" dirty="0" smtClean="0"/>
              <a:t>(da bosco)</a:t>
            </a:r>
          </a:p>
          <a:p>
            <a:pPr marL="0" indent="0" algn="just">
              <a:buNone/>
            </a:pPr>
            <a:r>
              <a:rPr lang="it-IT" dirty="0" smtClean="0"/>
              <a:t>     </a:t>
            </a:r>
            <a:r>
              <a:rPr lang="it-IT" i="1" dirty="0" smtClean="0"/>
              <a:t>arenaria</a:t>
            </a:r>
            <a:r>
              <a:rPr lang="it-IT" dirty="0" smtClean="0"/>
              <a:t> (da sabbia)</a:t>
            </a:r>
          </a:p>
          <a:p>
            <a:pPr marL="0" indent="0" algn="just">
              <a:buNone/>
            </a:pPr>
            <a:r>
              <a:rPr lang="it-IT" i="1" dirty="0" smtClean="0"/>
              <a:t>     </a:t>
            </a:r>
            <a:r>
              <a:rPr lang="it-IT" i="1" dirty="0" err="1" smtClean="0"/>
              <a:t>muralis</a:t>
            </a:r>
            <a:r>
              <a:rPr lang="it-IT" i="1" dirty="0" smtClean="0"/>
              <a:t> </a:t>
            </a:r>
            <a:r>
              <a:rPr lang="it-IT" dirty="0" smtClean="0"/>
              <a:t>(da muro)</a:t>
            </a:r>
          </a:p>
          <a:p>
            <a:pPr marL="0" indent="0" algn="just">
              <a:buNone/>
            </a:pPr>
            <a:r>
              <a:rPr lang="it-IT" i="1" dirty="0" smtClean="0"/>
              <a:t>     </a:t>
            </a:r>
            <a:r>
              <a:rPr lang="it-IT" i="1" dirty="0" err="1" smtClean="0"/>
              <a:t>palustris</a:t>
            </a:r>
            <a:r>
              <a:rPr lang="it-IT" i="1" dirty="0" smtClean="0"/>
              <a:t> </a:t>
            </a:r>
            <a:r>
              <a:rPr lang="it-IT" dirty="0" smtClean="0"/>
              <a:t>(da ambiente paludoso)</a:t>
            </a:r>
          </a:p>
          <a:p>
            <a:pPr marL="0" indent="0" algn="just">
              <a:buNone/>
            </a:pPr>
            <a:r>
              <a:rPr lang="it-IT" i="1" dirty="0" smtClean="0"/>
              <a:t>     </a:t>
            </a:r>
            <a:r>
              <a:rPr lang="it-IT" i="1" dirty="0" err="1" smtClean="0"/>
              <a:t>edulis</a:t>
            </a:r>
            <a:r>
              <a:rPr lang="it-IT" i="1" dirty="0" smtClean="0"/>
              <a:t> </a:t>
            </a:r>
            <a:r>
              <a:rPr lang="it-IT" dirty="0" smtClean="0"/>
              <a:t>(commestibile)</a:t>
            </a:r>
          </a:p>
          <a:p>
            <a:pPr marL="0" indent="0" algn="just">
              <a:buNone/>
            </a:pPr>
            <a:r>
              <a:rPr lang="it-IT" i="1" dirty="0" smtClean="0"/>
              <a:t>     sativa </a:t>
            </a:r>
            <a:r>
              <a:rPr lang="it-IT" dirty="0" smtClean="0"/>
              <a:t>(coltivabile)</a:t>
            </a:r>
          </a:p>
          <a:p>
            <a:pPr marL="0" indent="0" algn="just">
              <a:buNone/>
            </a:pPr>
            <a:r>
              <a:rPr lang="it-IT" dirty="0" smtClean="0"/>
              <a:t>     </a:t>
            </a:r>
            <a:r>
              <a:rPr lang="it-IT" i="1" dirty="0" err="1" smtClean="0"/>
              <a:t>officinalis</a:t>
            </a:r>
            <a:r>
              <a:rPr lang="it-IT" dirty="0" smtClean="0"/>
              <a:t> (usata in farmacia o in cucina o in altro modo)…</a:t>
            </a:r>
            <a:r>
              <a:rPr lang="it-IT" i="1" dirty="0" smtClean="0"/>
              <a:t> </a:t>
            </a:r>
            <a:endParaRPr lang="it-IT" dirty="0" smtClean="0"/>
          </a:p>
          <a:p>
            <a:endParaRPr lang="it-IT" dirty="0"/>
          </a:p>
        </p:txBody>
      </p:sp>
    </p:spTree>
    <p:extLst>
      <p:ext uri="{BB962C8B-B14F-4D97-AF65-F5344CB8AC3E}">
        <p14:creationId xmlns:p14="http://schemas.microsoft.com/office/powerpoint/2010/main" val="21938017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3. Bucaneve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20" y="177800"/>
            <a:ext cx="7293054" cy="4686300"/>
          </a:xfrm>
          <a:prstGeom prst="rect">
            <a:avLst/>
          </a:prstGeom>
        </p:spPr>
      </p:pic>
      <p:sp>
        <p:nvSpPr>
          <p:cNvPr id="5" name="Rettangolo 4"/>
          <p:cNvSpPr/>
          <p:nvPr/>
        </p:nvSpPr>
        <p:spPr>
          <a:xfrm>
            <a:off x="849074" y="5016163"/>
            <a:ext cx="7302500" cy="1631216"/>
          </a:xfrm>
          <a:prstGeom prst="rect">
            <a:avLst/>
          </a:prstGeom>
        </p:spPr>
        <p:txBody>
          <a:bodyPr wrap="square">
            <a:spAutoFit/>
          </a:bodyPr>
          <a:lstStyle/>
          <a:p>
            <a:r>
              <a:rPr lang="it-IT" sz="2000" b="1" dirty="0">
                <a:latin typeface="Arial"/>
                <a:cs typeface="Arial"/>
              </a:rPr>
              <a:t>Bucaneve </a:t>
            </a:r>
            <a:endParaRPr lang="it-IT" sz="2000" dirty="0">
              <a:latin typeface="Arial"/>
              <a:cs typeface="Arial"/>
            </a:endParaRPr>
          </a:p>
          <a:p>
            <a:r>
              <a:rPr lang="it-IT" sz="2000" i="1" dirty="0" err="1">
                <a:latin typeface="Arial"/>
                <a:cs typeface="Arial"/>
              </a:rPr>
              <a:t>Galanthus</a:t>
            </a:r>
            <a:r>
              <a:rPr lang="it-IT" sz="2000" i="1" dirty="0">
                <a:latin typeface="Arial"/>
                <a:cs typeface="Arial"/>
              </a:rPr>
              <a:t> </a:t>
            </a:r>
            <a:r>
              <a:rPr lang="it-IT" sz="2000" i="1" dirty="0" err="1">
                <a:latin typeface="Arial"/>
                <a:cs typeface="Arial"/>
              </a:rPr>
              <a:t>nivalis</a:t>
            </a:r>
            <a:r>
              <a:rPr lang="it-IT" sz="2000" i="1" dirty="0">
                <a:latin typeface="Arial"/>
                <a:cs typeface="Arial"/>
              </a:rPr>
              <a:t>: </a:t>
            </a:r>
            <a:r>
              <a:rPr lang="it-IT" sz="2000" dirty="0">
                <a:latin typeface="Arial"/>
                <a:cs typeface="Arial"/>
              </a:rPr>
              <a:t>dal greco “gala” (latte) e “</a:t>
            </a:r>
            <a:r>
              <a:rPr lang="it-IT" sz="2000" dirty="0" err="1">
                <a:latin typeface="Arial"/>
                <a:cs typeface="Arial"/>
              </a:rPr>
              <a:t>anthos</a:t>
            </a:r>
            <a:r>
              <a:rPr lang="it-IT" sz="2000" dirty="0">
                <a:latin typeface="Arial"/>
                <a:cs typeface="Arial"/>
              </a:rPr>
              <a:t>” (fiore)  ad indicare il fiore bianco come il latte; una delle fioriture a comparsa precoce in primavera, si fa strada attraverso la neve che ricopre ancora il suolo, verso febbraio</a:t>
            </a:r>
          </a:p>
        </p:txBody>
      </p:sp>
    </p:spTree>
    <p:extLst>
      <p:ext uri="{BB962C8B-B14F-4D97-AF65-F5344CB8AC3E}">
        <p14:creationId xmlns:p14="http://schemas.microsoft.com/office/powerpoint/2010/main" val="514407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4. Campanellin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635000"/>
            <a:ext cx="6572250" cy="4381500"/>
          </a:xfrm>
          <a:prstGeom prst="rect">
            <a:avLst/>
          </a:prstGeom>
        </p:spPr>
      </p:pic>
      <p:sp>
        <p:nvSpPr>
          <p:cNvPr id="5" name="Rettangolo 4"/>
          <p:cNvSpPr/>
          <p:nvPr/>
        </p:nvSpPr>
        <p:spPr>
          <a:xfrm>
            <a:off x="914400" y="5232401"/>
            <a:ext cx="7715250" cy="1323439"/>
          </a:xfrm>
          <a:prstGeom prst="rect">
            <a:avLst/>
          </a:prstGeom>
        </p:spPr>
        <p:txBody>
          <a:bodyPr wrap="square">
            <a:spAutoFit/>
          </a:bodyPr>
          <a:lstStyle/>
          <a:p>
            <a:r>
              <a:rPr lang="it-IT" sz="2000" b="1" dirty="0">
                <a:latin typeface="Arial"/>
                <a:cs typeface="Arial"/>
              </a:rPr>
              <a:t>Campanellino </a:t>
            </a:r>
            <a:r>
              <a:rPr lang="it-IT" sz="2000" i="1" dirty="0">
                <a:latin typeface="Arial"/>
                <a:cs typeface="Arial"/>
              </a:rPr>
              <a:t>(</a:t>
            </a:r>
            <a:r>
              <a:rPr lang="it-IT" sz="2000" i="1" dirty="0" err="1">
                <a:latin typeface="Arial"/>
                <a:cs typeface="Arial"/>
              </a:rPr>
              <a:t>Ciuchin</a:t>
            </a:r>
            <a:r>
              <a:rPr lang="it-IT" sz="2000" i="1" dirty="0">
                <a:latin typeface="Arial"/>
                <a:cs typeface="Arial"/>
              </a:rPr>
              <a:t>, </a:t>
            </a:r>
            <a:r>
              <a:rPr lang="it-IT" sz="2000" i="1" dirty="0" err="1">
                <a:latin typeface="Arial"/>
                <a:cs typeface="Arial"/>
              </a:rPr>
              <a:t>Ciuchette</a:t>
            </a:r>
            <a:r>
              <a:rPr lang="it-IT" sz="2000" i="1" dirty="0">
                <a:latin typeface="Arial"/>
                <a:cs typeface="Arial"/>
              </a:rPr>
              <a:t>, </a:t>
            </a:r>
            <a:r>
              <a:rPr lang="it-IT" sz="2000" i="1" dirty="0" err="1">
                <a:latin typeface="Arial"/>
                <a:cs typeface="Arial"/>
              </a:rPr>
              <a:t>S-cufia</a:t>
            </a:r>
            <a:r>
              <a:rPr lang="it-IT" sz="2000" i="1" dirty="0">
                <a:latin typeface="Arial"/>
                <a:cs typeface="Arial"/>
              </a:rPr>
              <a:t> ed nona)</a:t>
            </a:r>
            <a:endParaRPr lang="it-IT" sz="2000" dirty="0">
              <a:latin typeface="Arial"/>
              <a:cs typeface="Arial"/>
            </a:endParaRPr>
          </a:p>
          <a:p>
            <a:r>
              <a:rPr lang="it-IT" sz="2000" i="1" dirty="0" err="1">
                <a:latin typeface="Arial"/>
                <a:cs typeface="Arial"/>
              </a:rPr>
              <a:t>Leucojum</a:t>
            </a:r>
            <a:r>
              <a:rPr lang="it-IT" sz="2000" i="1" dirty="0">
                <a:latin typeface="Arial"/>
                <a:cs typeface="Arial"/>
              </a:rPr>
              <a:t> </a:t>
            </a:r>
            <a:r>
              <a:rPr lang="it-IT" sz="2000" i="1" dirty="0" err="1">
                <a:latin typeface="Arial"/>
                <a:cs typeface="Arial"/>
              </a:rPr>
              <a:t>vernum</a:t>
            </a:r>
            <a:r>
              <a:rPr lang="it-IT" sz="2000" i="1" dirty="0">
                <a:latin typeface="Arial"/>
                <a:cs typeface="Arial"/>
              </a:rPr>
              <a:t>:  </a:t>
            </a:r>
            <a:r>
              <a:rPr lang="it-IT" sz="2000" dirty="0">
                <a:latin typeface="Arial"/>
                <a:cs typeface="Arial"/>
              </a:rPr>
              <a:t>dal greco “</a:t>
            </a:r>
            <a:r>
              <a:rPr lang="it-IT" sz="2000" dirty="0" err="1">
                <a:latin typeface="Arial"/>
                <a:cs typeface="Arial"/>
              </a:rPr>
              <a:t>leucòs</a:t>
            </a:r>
            <a:r>
              <a:rPr lang="it-IT" sz="2000" dirty="0">
                <a:latin typeface="Arial"/>
                <a:cs typeface="Arial"/>
              </a:rPr>
              <a:t> (bianco) spesso confuso con il bucaneve; i fiori sono diversi, a forma di campanellino rivolto all’ingiù, compaiono dopo il bucaneve, verso marzo-aprile </a:t>
            </a:r>
          </a:p>
        </p:txBody>
      </p:sp>
    </p:spTree>
    <p:extLst>
      <p:ext uri="{BB962C8B-B14F-4D97-AF65-F5344CB8AC3E}">
        <p14:creationId xmlns:p14="http://schemas.microsoft.com/office/powerpoint/2010/main" val="2431627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5. Mughett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300567"/>
            <a:ext cx="7061200" cy="4707466"/>
          </a:xfrm>
          <a:prstGeom prst="rect">
            <a:avLst/>
          </a:prstGeom>
        </p:spPr>
      </p:pic>
      <p:sp>
        <p:nvSpPr>
          <p:cNvPr id="5" name="Rettangolo 4"/>
          <p:cNvSpPr/>
          <p:nvPr/>
        </p:nvSpPr>
        <p:spPr>
          <a:xfrm>
            <a:off x="292100" y="5180967"/>
            <a:ext cx="8851900" cy="1323439"/>
          </a:xfrm>
          <a:prstGeom prst="rect">
            <a:avLst/>
          </a:prstGeom>
        </p:spPr>
        <p:txBody>
          <a:bodyPr wrap="square">
            <a:spAutoFit/>
          </a:bodyPr>
          <a:lstStyle/>
          <a:p>
            <a:r>
              <a:rPr lang="it-IT" sz="2000" b="1" dirty="0">
                <a:latin typeface="Arial"/>
                <a:cs typeface="Arial"/>
              </a:rPr>
              <a:t>Mughetto </a:t>
            </a:r>
            <a:r>
              <a:rPr lang="it-IT" sz="2000" i="1" dirty="0">
                <a:latin typeface="Arial"/>
                <a:cs typeface="Arial"/>
              </a:rPr>
              <a:t>(</a:t>
            </a:r>
            <a:r>
              <a:rPr lang="it-IT" sz="2000" i="1" dirty="0" err="1">
                <a:latin typeface="Arial"/>
                <a:cs typeface="Arial"/>
              </a:rPr>
              <a:t>mughet</a:t>
            </a:r>
            <a:r>
              <a:rPr lang="it-IT" sz="2000" i="1" dirty="0">
                <a:latin typeface="Arial"/>
                <a:cs typeface="Arial"/>
              </a:rPr>
              <a:t>)</a:t>
            </a:r>
            <a:endParaRPr lang="it-IT" sz="2000" dirty="0">
              <a:latin typeface="Arial"/>
              <a:cs typeface="Arial"/>
            </a:endParaRPr>
          </a:p>
          <a:p>
            <a:r>
              <a:rPr lang="it-IT" sz="2000" i="1" dirty="0">
                <a:latin typeface="Arial"/>
                <a:cs typeface="Arial"/>
              </a:rPr>
              <a:t>Convallaria </a:t>
            </a:r>
            <a:r>
              <a:rPr lang="it-IT" sz="2000" i="1" dirty="0" err="1">
                <a:latin typeface="Arial"/>
                <a:cs typeface="Arial"/>
              </a:rPr>
              <a:t>majalis</a:t>
            </a:r>
            <a:r>
              <a:rPr lang="it-IT" sz="2000" i="1" dirty="0">
                <a:latin typeface="Arial"/>
                <a:cs typeface="Arial"/>
              </a:rPr>
              <a:t>: </a:t>
            </a:r>
            <a:r>
              <a:rPr lang="it-IT" sz="2000" dirty="0">
                <a:latin typeface="Arial"/>
                <a:cs typeface="Arial"/>
              </a:rPr>
              <a:t>da “giglio delle convalli” come denominato anticamente </a:t>
            </a:r>
            <a:endParaRPr lang="it-IT" sz="2000" dirty="0" smtClean="0">
              <a:latin typeface="Arial"/>
              <a:cs typeface="Arial"/>
            </a:endParaRPr>
          </a:p>
          <a:p>
            <a:r>
              <a:rPr lang="it-IT" sz="2000" dirty="0" smtClean="0">
                <a:latin typeface="Arial"/>
                <a:cs typeface="Arial"/>
              </a:rPr>
              <a:t>e </a:t>
            </a:r>
            <a:r>
              <a:rPr lang="it-IT" sz="2000" dirty="0">
                <a:latin typeface="Arial"/>
                <a:cs typeface="Arial"/>
              </a:rPr>
              <a:t>adattato da </a:t>
            </a:r>
            <a:r>
              <a:rPr lang="it-IT" sz="2000" dirty="0" err="1">
                <a:latin typeface="Arial"/>
                <a:cs typeface="Arial"/>
              </a:rPr>
              <a:t>Linneo</a:t>
            </a:r>
            <a:r>
              <a:rPr lang="it-IT" sz="2000" dirty="0">
                <a:latin typeface="Arial"/>
                <a:cs typeface="Arial"/>
              </a:rPr>
              <a:t> in </a:t>
            </a:r>
            <a:r>
              <a:rPr lang="it-IT" sz="2000" i="1" dirty="0">
                <a:latin typeface="Arial"/>
                <a:cs typeface="Arial"/>
              </a:rPr>
              <a:t>Lilium </a:t>
            </a:r>
            <a:r>
              <a:rPr lang="it-IT" sz="2000" i="1" dirty="0" err="1">
                <a:latin typeface="Arial"/>
                <a:cs typeface="Arial"/>
              </a:rPr>
              <a:t>convallium</a:t>
            </a:r>
            <a:r>
              <a:rPr lang="it-IT" sz="2000" dirty="0">
                <a:latin typeface="Arial"/>
                <a:cs typeface="Arial"/>
              </a:rPr>
              <a:t>, com’era conosciuto dagli antichi romani; il nome specifico </a:t>
            </a:r>
            <a:r>
              <a:rPr lang="it-IT" sz="2000" i="1" dirty="0" err="1">
                <a:latin typeface="Arial"/>
                <a:cs typeface="Arial"/>
              </a:rPr>
              <a:t>majalis</a:t>
            </a:r>
            <a:r>
              <a:rPr lang="it-IT" sz="2000" i="1" dirty="0">
                <a:latin typeface="Arial"/>
                <a:cs typeface="Arial"/>
              </a:rPr>
              <a:t> </a:t>
            </a:r>
            <a:r>
              <a:rPr lang="it-IT" sz="2000" dirty="0">
                <a:latin typeface="Arial"/>
                <a:cs typeface="Arial"/>
              </a:rPr>
              <a:t>è riferito al periodo di fioritura a maggio</a:t>
            </a:r>
          </a:p>
        </p:txBody>
      </p:sp>
    </p:spTree>
    <p:extLst>
      <p:ext uri="{BB962C8B-B14F-4D97-AF65-F5344CB8AC3E}">
        <p14:creationId xmlns:p14="http://schemas.microsoft.com/office/powerpoint/2010/main" val="98482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6. Cimbalar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91236"/>
            <a:ext cx="4914900" cy="4914900"/>
          </a:xfrm>
          <a:prstGeom prst="rect">
            <a:avLst/>
          </a:prstGeom>
        </p:spPr>
      </p:pic>
      <p:sp>
        <p:nvSpPr>
          <p:cNvPr id="6" name="Rettangolo 5"/>
          <p:cNvSpPr/>
          <p:nvPr/>
        </p:nvSpPr>
        <p:spPr>
          <a:xfrm>
            <a:off x="292100" y="5206136"/>
            <a:ext cx="8674100" cy="1631216"/>
          </a:xfrm>
          <a:prstGeom prst="rect">
            <a:avLst/>
          </a:prstGeom>
        </p:spPr>
        <p:txBody>
          <a:bodyPr wrap="square">
            <a:spAutoFit/>
          </a:bodyPr>
          <a:lstStyle/>
          <a:p>
            <a:r>
              <a:rPr lang="it-IT" sz="2000" b="1" dirty="0">
                <a:latin typeface="Arial"/>
                <a:cs typeface="Arial"/>
              </a:rPr>
              <a:t>Cimbalaria </a:t>
            </a:r>
            <a:r>
              <a:rPr lang="it-IT" sz="2000" dirty="0">
                <a:latin typeface="Arial"/>
                <a:cs typeface="Arial"/>
              </a:rPr>
              <a:t>o </a:t>
            </a:r>
            <a:r>
              <a:rPr lang="it-IT" sz="2000" b="1" dirty="0">
                <a:latin typeface="Arial"/>
                <a:cs typeface="Arial"/>
              </a:rPr>
              <a:t>Fiore della Madonna</a:t>
            </a:r>
            <a:endParaRPr lang="it-IT" sz="2000" dirty="0">
              <a:latin typeface="Arial"/>
              <a:cs typeface="Arial"/>
            </a:endParaRPr>
          </a:p>
          <a:p>
            <a:r>
              <a:rPr lang="it-IT" sz="2000" i="1" dirty="0" err="1">
                <a:latin typeface="Arial"/>
                <a:cs typeface="Arial"/>
              </a:rPr>
              <a:t>Cymbalaria</a:t>
            </a:r>
            <a:r>
              <a:rPr lang="it-IT" sz="2000" i="1" dirty="0">
                <a:latin typeface="Arial"/>
                <a:cs typeface="Arial"/>
              </a:rPr>
              <a:t> </a:t>
            </a:r>
            <a:r>
              <a:rPr lang="it-IT" sz="2000" i="1" dirty="0" err="1">
                <a:latin typeface="Arial"/>
                <a:cs typeface="Arial"/>
              </a:rPr>
              <a:t>muralis</a:t>
            </a:r>
            <a:r>
              <a:rPr lang="it-IT" sz="2000" i="1" dirty="0">
                <a:latin typeface="Arial"/>
                <a:cs typeface="Arial"/>
              </a:rPr>
              <a:t>: </a:t>
            </a:r>
            <a:r>
              <a:rPr lang="it-IT" sz="2000" dirty="0">
                <a:latin typeface="Arial"/>
                <a:cs typeface="Arial"/>
              </a:rPr>
              <a:t>dal latino “</a:t>
            </a:r>
            <a:r>
              <a:rPr lang="it-IT" sz="2000" dirty="0" err="1">
                <a:latin typeface="Arial"/>
                <a:cs typeface="Arial"/>
              </a:rPr>
              <a:t>cymbalum</a:t>
            </a:r>
            <a:r>
              <a:rPr lang="it-IT" sz="2000" dirty="0">
                <a:latin typeface="Arial"/>
                <a:cs typeface="Arial"/>
              </a:rPr>
              <a:t>” o dal greco “</a:t>
            </a:r>
            <a:r>
              <a:rPr lang="it-IT" sz="2000" dirty="0" err="1">
                <a:latin typeface="Arial"/>
                <a:cs typeface="Arial"/>
              </a:rPr>
              <a:t>kimbalon</a:t>
            </a:r>
            <a:r>
              <a:rPr lang="it-IT" sz="2000" dirty="0">
                <a:latin typeface="Arial"/>
                <a:cs typeface="Arial"/>
              </a:rPr>
              <a:t>” (strumento musicale simile ad un tamburello), che ricorda le foglie di questa pianta spontanea molto graziosa che spunta dalle fessure dei muri; ha fiori rosati</a:t>
            </a:r>
          </a:p>
        </p:txBody>
      </p:sp>
    </p:spTree>
    <p:extLst>
      <p:ext uri="{BB962C8B-B14F-4D97-AF65-F5344CB8AC3E}">
        <p14:creationId xmlns:p14="http://schemas.microsoft.com/office/powerpoint/2010/main" val="1480960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7. Carlina acaulis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0" y="292100"/>
            <a:ext cx="5839949" cy="4379962"/>
          </a:xfrm>
          <a:prstGeom prst="rect">
            <a:avLst/>
          </a:prstGeom>
        </p:spPr>
      </p:pic>
      <p:sp>
        <p:nvSpPr>
          <p:cNvPr id="5" name="Rettangolo 4"/>
          <p:cNvSpPr/>
          <p:nvPr/>
        </p:nvSpPr>
        <p:spPr>
          <a:xfrm>
            <a:off x="520700" y="4824462"/>
            <a:ext cx="8382000" cy="1938992"/>
          </a:xfrm>
          <a:prstGeom prst="rect">
            <a:avLst/>
          </a:prstGeom>
        </p:spPr>
        <p:txBody>
          <a:bodyPr wrap="square">
            <a:spAutoFit/>
          </a:bodyPr>
          <a:lstStyle/>
          <a:p>
            <a:r>
              <a:rPr lang="it-IT" sz="2000" b="1" dirty="0">
                <a:latin typeface="Arial"/>
                <a:cs typeface="Arial"/>
              </a:rPr>
              <a:t>Carlina </a:t>
            </a:r>
            <a:r>
              <a:rPr lang="it-IT" sz="2000" i="1" dirty="0">
                <a:latin typeface="Arial"/>
                <a:cs typeface="Arial"/>
              </a:rPr>
              <a:t>(</a:t>
            </a:r>
            <a:r>
              <a:rPr lang="it-IT" sz="2000" i="1" dirty="0" err="1">
                <a:latin typeface="Arial"/>
                <a:cs typeface="Arial"/>
              </a:rPr>
              <a:t>cardun</a:t>
            </a:r>
            <a:r>
              <a:rPr lang="it-IT" sz="2000" i="1" dirty="0">
                <a:latin typeface="Arial"/>
                <a:cs typeface="Arial"/>
              </a:rPr>
              <a:t>, </a:t>
            </a:r>
            <a:r>
              <a:rPr lang="it-IT" sz="2000" i="1" dirty="0" err="1">
                <a:latin typeface="Arial"/>
                <a:cs typeface="Arial"/>
              </a:rPr>
              <a:t>fjor</a:t>
            </a:r>
            <a:r>
              <a:rPr lang="it-IT" sz="2000" i="1" dirty="0">
                <a:latin typeface="Arial"/>
                <a:cs typeface="Arial"/>
              </a:rPr>
              <a:t> del </a:t>
            </a:r>
            <a:r>
              <a:rPr lang="it-IT" sz="2000" i="1" dirty="0" err="1">
                <a:latin typeface="Arial"/>
                <a:cs typeface="Arial"/>
              </a:rPr>
              <a:t>temp</a:t>
            </a:r>
            <a:r>
              <a:rPr lang="it-IT" sz="2000" i="1" dirty="0">
                <a:latin typeface="Arial"/>
                <a:cs typeface="Arial"/>
              </a:rPr>
              <a:t>)</a:t>
            </a:r>
            <a:endParaRPr lang="it-IT" sz="2000" dirty="0">
              <a:latin typeface="Arial"/>
              <a:cs typeface="Arial"/>
            </a:endParaRPr>
          </a:p>
          <a:p>
            <a:r>
              <a:rPr lang="it-IT" sz="2000" i="1" dirty="0">
                <a:latin typeface="Arial"/>
                <a:cs typeface="Arial"/>
              </a:rPr>
              <a:t>Carlina </a:t>
            </a:r>
            <a:r>
              <a:rPr lang="it-IT" sz="2000" i="1" dirty="0" err="1">
                <a:latin typeface="Arial"/>
                <a:cs typeface="Arial"/>
              </a:rPr>
              <a:t>acaulis</a:t>
            </a:r>
            <a:r>
              <a:rPr lang="it-IT" sz="2000" i="1" dirty="0">
                <a:latin typeface="Arial"/>
                <a:cs typeface="Arial"/>
              </a:rPr>
              <a:t>: </a:t>
            </a:r>
            <a:r>
              <a:rPr lang="it-IT" sz="2000" dirty="0">
                <a:latin typeface="Arial"/>
                <a:cs typeface="Arial"/>
              </a:rPr>
              <a:t>pianta cara a Carlo Magno, da lui considerata medicamentosa e miracolosa; è considerata un barometro (o meglio un igrometro) naturale, i petali si aprono quando l’aria è asciutta e si chiudono quando è ricca di umidità; per questo spesso si appende fuori dalle case in montagna </a:t>
            </a:r>
          </a:p>
        </p:txBody>
      </p:sp>
    </p:spTree>
    <p:extLst>
      <p:ext uri="{BB962C8B-B14F-4D97-AF65-F5344CB8AC3E}">
        <p14:creationId xmlns:p14="http://schemas.microsoft.com/office/powerpoint/2010/main" val="2455832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8. Iperic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736600"/>
            <a:ext cx="4076700" cy="5435600"/>
          </a:xfrm>
          <a:prstGeom prst="rect">
            <a:avLst/>
          </a:prstGeom>
        </p:spPr>
      </p:pic>
      <p:sp>
        <p:nvSpPr>
          <p:cNvPr id="5" name="Rettangolo 4"/>
          <p:cNvSpPr/>
          <p:nvPr/>
        </p:nvSpPr>
        <p:spPr>
          <a:xfrm>
            <a:off x="5283200" y="927100"/>
            <a:ext cx="3429000" cy="5355313"/>
          </a:xfrm>
          <a:prstGeom prst="rect">
            <a:avLst/>
          </a:prstGeom>
        </p:spPr>
        <p:txBody>
          <a:bodyPr wrap="square">
            <a:spAutoFit/>
          </a:bodyPr>
          <a:lstStyle/>
          <a:p>
            <a:r>
              <a:rPr lang="it-IT" b="1" dirty="0">
                <a:latin typeface="Arial"/>
                <a:cs typeface="Arial"/>
              </a:rPr>
              <a:t>Iperico </a:t>
            </a:r>
            <a:r>
              <a:rPr lang="it-IT" dirty="0">
                <a:latin typeface="Arial"/>
                <a:cs typeface="Arial"/>
              </a:rPr>
              <a:t>o </a:t>
            </a:r>
            <a:r>
              <a:rPr lang="it-IT" b="1" dirty="0">
                <a:latin typeface="Arial"/>
                <a:cs typeface="Arial"/>
              </a:rPr>
              <a:t>Erba di San Giovanni  </a:t>
            </a:r>
            <a:r>
              <a:rPr lang="it-IT" dirty="0">
                <a:latin typeface="Arial"/>
                <a:cs typeface="Arial"/>
              </a:rPr>
              <a:t>o </a:t>
            </a:r>
            <a:r>
              <a:rPr lang="it-IT" b="1" dirty="0" err="1">
                <a:latin typeface="Arial"/>
                <a:cs typeface="Arial"/>
              </a:rPr>
              <a:t>Cacciadiavoli</a:t>
            </a:r>
            <a:r>
              <a:rPr lang="it-IT" b="1" dirty="0">
                <a:latin typeface="Arial"/>
                <a:cs typeface="Arial"/>
              </a:rPr>
              <a:t> </a:t>
            </a:r>
            <a:r>
              <a:rPr lang="it-IT" i="1" dirty="0">
                <a:latin typeface="Arial"/>
                <a:cs typeface="Arial"/>
              </a:rPr>
              <a:t>(</a:t>
            </a:r>
            <a:r>
              <a:rPr lang="it-IT" i="1" dirty="0" err="1">
                <a:latin typeface="Arial"/>
                <a:cs typeface="Arial"/>
              </a:rPr>
              <a:t>ueil</a:t>
            </a:r>
            <a:r>
              <a:rPr lang="it-IT" i="1" dirty="0">
                <a:latin typeface="Arial"/>
                <a:cs typeface="Arial"/>
              </a:rPr>
              <a:t> de </a:t>
            </a:r>
            <a:r>
              <a:rPr lang="it-IT" i="1" dirty="0" err="1">
                <a:latin typeface="Arial"/>
                <a:cs typeface="Arial"/>
              </a:rPr>
              <a:t>sent</a:t>
            </a:r>
            <a:r>
              <a:rPr lang="it-IT" i="1" dirty="0">
                <a:latin typeface="Arial"/>
                <a:cs typeface="Arial"/>
              </a:rPr>
              <a:t> </a:t>
            </a:r>
            <a:r>
              <a:rPr lang="it-IT" i="1" dirty="0" err="1">
                <a:latin typeface="Arial"/>
                <a:cs typeface="Arial"/>
              </a:rPr>
              <a:t>virtu</a:t>
            </a:r>
            <a:r>
              <a:rPr lang="it-IT" i="1" dirty="0">
                <a:latin typeface="Arial"/>
                <a:cs typeface="Arial"/>
              </a:rPr>
              <a:t>, </a:t>
            </a:r>
            <a:r>
              <a:rPr lang="it-IT" i="1" dirty="0" err="1">
                <a:latin typeface="Arial"/>
                <a:cs typeface="Arial"/>
              </a:rPr>
              <a:t>strafurà</a:t>
            </a:r>
            <a:r>
              <a:rPr lang="it-IT" i="1" dirty="0">
                <a:latin typeface="Arial"/>
                <a:cs typeface="Arial"/>
              </a:rPr>
              <a:t>, erba </a:t>
            </a:r>
            <a:r>
              <a:rPr lang="it-IT" i="1" dirty="0" err="1">
                <a:latin typeface="Arial"/>
                <a:cs typeface="Arial"/>
              </a:rPr>
              <a:t>pertusà</a:t>
            </a:r>
            <a:r>
              <a:rPr lang="it-IT" i="1" dirty="0">
                <a:latin typeface="Arial"/>
                <a:cs typeface="Arial"/>
              </a:rPr>
              <a:t>)</a:t>
            </a:r>
            <a:endParaRPr lang="it-IT" dirty="0">
              <a:latin typeface="Arial"/>
              <a:cs typeface="Arial"/>
            </a:endParaRPr>
          </a:p>
          <a:p>
            <a:r>
              <a:rPr lang="it-IT" i="1" dirty="0" err="1">
                <a:latin typeface="Arial"/>
                <a:cs typeface="Arial"/>
              </a:rPr>
              <a:t>Hypericum</a:t>
            </a:r>
            <a:r>
              <a:rPr lang="it-IT" i="1" dirty="0">
                <a:latin typeface="Arial"/>
                <a:cs typeface="Arial"/>
              </a:rPr>
              <a:t> </a:t>
            </a:r>
            <a:r>
              <a:rPr lang="it-IT" i="1" dirty="0" err="1">
                <a:latin typeface="Arial"/>
                <a:cs typeface="Arial"/>
              </a:rPr>
              <a:t>calicinum</a:t>
            </a:r>
            <a:r>
              <a:rPr lang="it-IT" i="1" dirty="0">
                <a:latin typeface="Arial"/>
                <a:cs typeface="Arial"/>
              </a:rPr>
              <a:t>: </a:t>
            </a:r>
            <a:r>
              <a:rPr lang="it-IT" dirty="0">
                <a:latin typeface="Arial"/>
                <a:cs typeface="Arial"/>
              </a:rPr>
              <a:t>dal latino “</a:t>
            </a:r>
            <a:r>
              <a:rPr lang="it-IT" dirty="0" err="1">
                <a:latin typeface="Arial"/>
                <a:cs typeface="Arial"/>
              </a:rPr>
              <a:t>hypericon</a:t>
            </a:r>
            <a:r>
              <a:rPr lang="it-IT" dirty="0">
                <a:latin typeface="Arial"/>
                <a:cs typeface="Arial"/>
              </a:rPr>
              <a:t>”, dal greco “</a:t>
            </a:r>
            <a:r>
              <a:rPr lang="it-IT" dirty="0" err="1">
                <a:latin typeface="Arial"/>
                <a:cs typeface="Arial"/>
              </a:rPr>
              <a:t>hyperikòn</a:t>
            </a:r>
            <a:r>
              <a:rPr lang="it-IT" dirty="0">
                <a:latin typeface="Arial"/>
                <a:cs typeface="Arial"/>
              </a:rPr>
              <a:t>” (“</a:t>
            </a:r>
            <a:r>
              <a:rPr lang="it-IT" dirty="0" err="1">
                <a:latin typeface="Arial"/>
                <a:cs typeface="Arial"/>
              </a:rPr>
              <a:t>hyper</a:t>
            </a:r>
            <a:r>
              <a:rPr lang="it-IT" dirty="0">
                <a:latin typeface="Arial"/>
                <a:cs typeface="Arial"/>
              </a:rPr>
              <a:t>, sopra ed “</a:t>
            </a:r>
            <a:r>
              <a:rPr lang="it-IT" dirty="0" err="1">
                <a:latin typeface="Arial"/>
                <a:cs typeface="Arial"/>
              </a:rPr>
              <a:t>eikon</a:t>
            </a:r>
            <a:r>
              <a:rPr lang="it-IT" dirty="0">
                <a:latin typeface="Arial"/>
                <a:cs typeface="Arial"/>
              </a:rPr>
              <a:t>”, immagine):  veniva posizionata sopra immagini sacre per allontanare gli spiriti maligni dalle case; fiori gialli a forma di calice; le foglie presentano tanti forellini (detto infatti anche </a:t>
            </a:r>
            <a:r>
              <a:rPr lang="it-IT" i="1" dirty="0" err="1">
                <a:latin typeface="Arial"/>
                <a:cs typeface="Arial"/>
              </a:rPr>
              <a:t>Hypericum</a:t>
            </a:r>
            <a:r>
              <a:rPr lang="it-IT" i="1" dirty="0">
                <a:latin typeface="Arial"/>
                <a:cs typeface="Arial"/>
              </a:rPr>
              <a:t> </a:t>
            </a:r>
            <a:r>
              <a:rPr lang="it-IT" i="1" dirty="0" err="1">
                <a:latin typeface="Arial"/>
                <a:cs typeface="Arial"/>
              </a:rPr>
              <a:t>perforatum</a:t>
            </a:r>
            <a:r>
              <a:rPr lang="it-IT" i="1" dirty="0">
                <a:latin typeface="Arial"/>
                <a:cs typeface="Arial"/>
              </a:rPr>
              <a:t>): </a:t>
            </a:r>
            <a:r>
              <a:rPr lang="it-IT" dirty="0">
                <a:latin typeface="Arial"/>
                <a:cs typeface="Arial"/>
              </a:rPr>
              <a:t>secondo la “dottrina dei segni” curavano le ferite; fiori e foglie messe in olio extravergine di oliva, tenute al buio, leniscono le ustioni</a:t>
            </a:r>
          </a:p>
        </p:txBody>
      </p:sp>
    </p:spTree>
    <p:extLst>
      <p:ext uri="{BB962C8B-B14F-4D97-AF65-F5344CB8AC3E}">
        <p14:creationId xmlns:p14="http://schemas.microsoft.com/office/powerpoint/2010/main" val="3110945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HOTO-2023-09-23-16-31-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503766"/>
            <a:ext cx="4346576" cy="5795434"/>
          </a:xfrm>
          <a:prstGeom prst="rect">
            <a:avLst/>
          </a:prstGeom>
        </p:spPr>
      </p:pic>
      <p:sp>
        <p:nvSpPr>
          <p:cNvPr id="5" name="CasellaDiTesto 4"/>
          <p:cNvSpPr txBox="1"/>
          <p:nvPr/>
        </p:nvSpPr>
        <p:spPr>
          <a:xfrm>
            <a:off x="5740401" y="850900"/>
            <a:ext cx="2984500" cy="3970318"/>
          </a:xfrm>
          <a:prstGeom prst="rect">
            <a:avLst/>
          </a:prstGeom>
          <a:noFill/>
        </p:spPr>
        <p:txBody>
          <a:bodyPr wrap="square" rtlCol="0">
            <a:spAutoFit/>
          </a:bodyPr>
          <a:lstStyle/>
          <a:p>
            <a:r>
              <a:rPr lang="it-IT" b="1" dirty="0" smtClean="0">
                <a:latin typeface="Arial"/>
                <a:cs typeface="Arial"/>
              </a:rPr>
              <a:t>Salcerella </a:t>
            </a:r>
          </a:p>
          <a:p>
            <a:r>
              <a:rPr lang="it-IT" i="1" dirty="0" err="1" smtClean="0">
                <a:latin typeface="Arial"/>
                <a:cs typeface="Arial"/>
              </a:rPr>
              <a:t>Lythrum</a:t>
            </a:r>
            <a:r>
              <a:rPr lang="it-IT" i="1" dirty="0" smtClean="0">
                <a:latin typeface="Arial"/>
                <a:cs typeface="Arial"/>
              </a:rPr>
              <a:t> </a:t>
            </a:r>
            <a:r>
              <a:rPr lang="it-IT" i="1" dirty="0" err="1" smtClean="0">
                <a:latin typeface="Arial"/>
                <a:cs typeface="Arial"/>
              </a:rPr>
              <a:t>salicaria</a:t>
            </a:r>
            <a:r>
              <a:rPr lang="it-IT" i="1" dirty="0" smtClean="0">
                <a:latin typeface="Arial"/>
                <a:cs typeface="Arial"/>
              </a:rPr>
              <a:t>: </a:t>
            </a:r>
            <a:r>
              <a:rPr lang="it-IT" dirty="0" smtClean="0">
                <a:latin typeface="Arial"/>
                <a:cs typeface="Arial"/>
              </a:rPr>
              <a:t>dal greco “</a:t>
            </a:r>
            <a:r>
              <a:rPr lang="it-IT" dirty="0" err="1" smtClean="0">
                <a:latin typeface="Arial"/>
                <a:cs typeface="Arial"/>
              </a:rPr>
              <a:t>lithron</a:t>
            </a:r>
            <a:r>
              <a:rPr lang="it-IT" dirty="0" smtClean="0">
                <a:latin typeface="Arial"/>
                <a:cs typeface="Arial"/>
              </a:rPr>
              <a:t>” (sangue) per il colore delle infiorescenze; il nome specifico ricorda le foglie strette e lunghe dei salici e l’ambiente umido in cui prosperano; infatti si riscontrano con frequenza nei fossi ai lati delle strade, specialmente quando vi scorre abbondante acqua. I fossi sono una “miniera” di biodiversità </a:t>
            </a:r>
            <a:endParaRPr lang="it-IT" b="1" dirty="0">
              <a:latin typeface="Arial"/>
              <a:cs typeface="Arial"/>
            </a:endParaRPr>
          </a:p>
        </p:txBody>
      </p:sp>
    </p:spTree>
    <p:extLst>
      <p:ext uri="{BB962C8B-B14F-4D97-AF65-F5344CB8AC3E}">
        <p14:creationId xmlns:p14="http://schemas.microsoft.com/office/powerpoint/2010/main" val="350584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927099" y="622300"/>
            <a:ext cx="4079823" cy="2705100"/>
          </a:xfrm>
          <a:prstGeom prst="rect">
            <a:avLst/>
          </a:prstGeom>
        </p:spPr>
      </p:pic>
      <p:pic>
        <p:nvPicPr>
          <p:cNvPr id="9" name="Immagine 8"/>
          <p:cNvPicPr>
            <a:picLocks noChangeAspect="1"/>
          </p:cNvPicPr>
          <p:nvPr/>
        </p:nvPicPr>
        <p:blipFill>
          <a:blip r:embed="rId3"/>
          <a:stretch>
            <a:fillRect/>
          </a:stretch>
        </p:blipFill>
        <p:spPr>
          <a:xfrm>
            <a:off x="5245100" y="3835400"/>
            <a:ext cx="3289300" cy="2463800"/>
          </a:xfrm>
          <a:prstGeom prst="rect">
            <a:avLst/>
          </a:prstGeom>
        </p:spPr>
      </p:pic>
      <p:sp>
        <p:nvSpPr>
          <p:cNvPr id="11" name="CasellaDiTesto 10"/>
          <p:cNvSpPr txBox="1"/>
          <p:nvPr/>
        </p:nvSpPr>
        <p:spPr>
          <a:xfrm>
            <a:off x="5448300" y="1066800"/>
            <a:ext cx="3390899" cy="2031325"/>
          </a:xfrm>
          <a:prstGeom prst="rect">
            <a:avLst/>
          </a:prstGeom>
          <a:noFill/>
        </p:spPr>
        <p:txBody>
          <a:bodyPr wrap="square" rtlCol="0">
            <a:spAutoFit/>
          </a:bodyPr>
          <a:lstStyle/>
          <a:p>
            <a:r>
              <a:rPr lang="it-IT" b="1" dirty="0" smtClean="0">
                <a:latin typeface="Arial"/>
                <a:cs typeface="Arial"/>
              </a:rPr>
              <a:t>Portulaca </a:t>
            </a:r>
            <a:r>
              <a:rPr lang="it-IT" i="1" dirty="0" smtClean="0">
                <a:latin typeface="Arial"/>
                <a:cs typeface="Arial"/>
              </a:rPr>
              <a:t>(erba da </a:t>
            </a:r>
            <a:r>
              <a:rPr lang="it-IT" i="1" dirty="0" err="1" smtClean="0">
                <a:latin typeface="Arial"/>
                <a:cs typeface="Arial"/>
              </a:rPr>
              <a:t>purcat</a:t>
            </a:r>
            <a:r>
              <a:rPr lang="it-IT" i="1" dirty="0" smtClean="0">
                <a:latin typeface="Arial"/>
                <a:cs typeface="Arial"/>
              </a:rPr>
              <a:t>)</a:t>
            </a:r>
          </a:p>
          <a:p>
            <a:r>
              <a:rPr lang="it-IT" i="1" dirty="0" smtClean="0">
                <a:latin typeface="Arial"/>
                <a:cs typeface="Arial"/>
              </a:rPr>
              <a:t>Portulaca </a:t>
            </a:r>
            <a:r>
              <a:rPr lang="it-IT" i="1" dirty="0" err="1" smtClean="0">
                <a:latin typeface="Arial"/>
                <a:cs typeface="Arial"/>
              </a:rPr>
              <a:t>oleracea</a:t>
            </a:r>
            <a:r>
              <a:rPr lang="it-IT" dirty="0" smtClean="0">
                <a:latin typeface="Arial"/>
                <a:cs typeface="Arial"/>
              </a:rPr>
              <a:t>: dal latino “</a:t>
            </a:r>
            <a:r>
              <a:rPr lang="it-IT" dirty="0" err="1" smtClean="0">
                <a:latin typeface="Arial"/>
                <a:cs typeface="Arial"/>
              </a:rPr>
              <a:t>portula</a:t>
            </a:r>
            <a:r>
              <a:rPr lang="it-IT" dirty="0" smtClean="0">
                <a:latin typeface="Arial"/>
                <a:cs typeface="Arial"/>
              </a:rPr>
              <a:t>” (piccola porta) in riferimento alla deiscenza del frutto, una capsula che si apre per mezzo di un coperchietto: proprio come una piccola porta</a:t>
            </a:r>
            <a:endParaRPr lang="it-IT" dirty="0">
              <a:latin typeface="Arial"/>
              <a:cs typeface="Arial"/>
            </a:endParaRPr>
          </a:p>
        </p:txBody>
      </p:sp>
      <p:sp>
        <p:nvSpPr>
          <p:cNvPr id="12" name="CasellaDiTesto 11"/>
          <p:cNvSpPr txBox="1"/>
          <p:nvPr/>
        </p:nvSpPr>
        <p:spPr>
          <a:xfrm>
            <a:off x="1092201" y="4013200"/>
            <a:ext cx="3746500" cy="2308324"/>
          </a:xfrm>
          <a:prstGeom prst="rect">
            <a:avLst/>
          </a:prstGeom>
          <a:noFill/>
        </p:spPr>
        <p:txBody>
          <a:bodyPr wrap="square" rtlCol="0">
            <a:spAutoFit/>
          </a:bodyPr>
          <a:lstStyle/>
          <a:p>
            <a:r>
              <a:rPr lang="it-IT" dirty="0" smtClean="0">
                <a:latin typeface="Arial"/>
                <a:cs typeface="Arial"/>
              </a:rPr>
              <a:t>Il nome specifico deriva dal latino “</a:t>
            </a:r>
            <a:r>
              <a:rPr lang="it-IT" dirty="0" err="1" smtClean="0">
                <a:latin typeface="Arial"/>
                <a:cs typeface="Arial"/>
              </a:rPr>
              <a:t>olera</a:t>
            </a:r>
            <a:r>
              <a:rPr lang="it-IT" dirty="0" smtClean="0">
                <a:latin typeface="Arial"/>
                <a:cs typeface="Arial"/>
              </a:rPr>
              <a:t>” (ortaggio) che ne indica l’uso alimentare. Aromatica, medicinale, ricca di vitamine, con proprietà depurative, dissetanti, diuretiche, antidiabetiche. Specie invasiva, può essere utilizzata come insalata. </a:t>
            </a:r>
            <a:endParaRPr lang="it-IT" dirty="0">
              <a:latin typeface="Arial"/>
              <a:cs typeface="Arial"/>
            </a:endParaRPr>
          </a:p>
        </p:txBody>
      </p:sp>
    </p:spTree>
    <p:extLst>
      <p:ext uri="{BB962C8B-B14F-4D97-AF65-F5344CB8AC3E}">
        <p14:creationId xmlns:p14="http://schemas.microsoft.com/office/powerpoint/2010/main" val="2338674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49. Campanul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508000"/>
            <a:ext cx="6553200" cy="4914900"/>
          </a:xfrm>
          <a:prstGeom prst="rect">
            <a:avLst/>
          </a:prstGeom>
        </p:spPr>
      </p:pic>
      <p:sp>
        <p:nvSpPr>
          <p:cNvPr id="5" name="Rettangolo 4"/>
          <p:cNvSpPr/>
          <p:nvPr/>
        </p:nvSpPr>
        <p:spPr>
          <a:xfrm>
            <a:off x="1689100" y="5634335"/>
            <a:ext cx="6426200" cy="707886"/>
          </a:xfrm>
          <a:prstGeom prst="rect">
            <a:avLst/>
          </a:prstGeom>
        </p:spPr>
        <p:txBody>
          <a:bodyPr wrap="square">
            <a:spAutoFit/>
          </a:bodyPr>
          <a:lstStyle/>
          <a:p>
            <a:r>
              <a:rPr lang="it-IT" sz="2000" b="1" dirty="0">
                <a:latin typeface="Arial"/>
                <a:cs typeface="Arial"/>
              </a:rPr>
              <a:t>Campanule</a:t>
            </a:r>
            <a:endParaRPr lang="it-IT" sz="2000" dirty="0">
              <a:latin typeface="Arial"/>
              <a:cs typeface="Arial"/>
            </a:endParaRPr>
          </a:p>
          <a:p>
            <a:r>
              <a:rPr lang="it-IT" sz="2000" i="1" dirty="0">
                <a:latin typeface="Arial"/>
                <a:cs typeface="Arial"/>
              </a:rPr>
              <a:t>Campanula </a:t>
            </a:r>
            <a:r>
              <a:rPr lang="it-IT" sz="2000" i="1" dirty="0" err="1">
                <a:latin typeface="Arial"/>
                <a:cs typeface="Arial"/>
              </a:rPr>
              <a:t>spp</a:t>
            </a:r>
            <a:r>
              <a:rPr lang="it-IT" sz="2000" i="1" dirty="0">
                <a:latin typeface="Arial"/>
                <a:cs typeface="Arial"/>
              </a:rPr>
              <a:t>.: </a:t>
            </a:r>
            <a:r>
              <a:rPr lang="it-IT" sz="2000" dirty="0">
                <a:latin typeface="Arial"/>
                <a:cs typeface="Arial"/>
              </a:rPr>
              <a:t>fiori azzurrini a forma di campanella</a:t>
            </a:r>
          </a:p>
        </p:txBody>
      </p:sp>
    </p:spTree>
    <p:extLst>
      <p:ext uri="{BB962C8B-B14F-4D97-AF65-F5344CB8AC3E}">
        <p14:creationId xmlns:p14="http://schemas.microsoft.com/office/powerpoint/2010/main" val="3602266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50. Aquilegi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381001"/>
            <a:ext cx="6806926" cy="4533899"/>
          </a:xfrm>
          <a:prstGeom prst="rect">
            <a:avLst/>
          </a:prstGeom>
        </p:spPr>
      </p:pic>
      <p:sp>
        <p:nvSpPr>
          <p:cNvPr id="5" name="Rettangolo 4"/>
          <p:cNvSpPr/>
          <p:nvPr/>
        </p:nvSpPr>
        <p:spPr>
          <a:xfrm>
            <a:off x="711200" y="4914900"/>
            <a:ext cx="8128000" cy="1754327"/>
          </a:xfrm>
          <a:prstGeom prst="rect">
            <a:avLst/>
          </a:prstGeom>
        </p:spPr>
        <p:txBody>
          <a:bodyPr wrap="square">
            <a:spAutoFit/>
          </a:bodyPr>
          <a:lstStyle/>
          <a:p>
            <a:r>
              <a:rPr lang="it-IT" b="1" dirty="0">
                <a:latin typeface="Arial"/>
                <a:cs typeface="Arial"/>
              </a:rPr>
              <a:t>Aquilegia </a:t>
            </a:r>
            <a:endParaRPr lang="it-IT" dirty="0">
              <a:latin typeface="Arial"/>
              <a:cs typeface="Arial"/>
            </a:endParaRPr>
          </a:p>
          <a:p>
            <a:r>
              <a:rPr lang="it-IT" i="1" dirty="0">
                <a:latin typeface="Arial"/>
                <a:cs typeface="Arial"/>
              </a:rPr>
              <a:t>Aquilegia alpina: </a:t>
            </a:r>
            <a:r>
              <a:rPr lang="it-IT" dirty="0">
                <a:latin typeface="Arial"/>
                <a:cs typeface="Arial"/>
              </a:rPr>
              <a:t>pianta alpina, caratterizzata da fiori penduli violacei (o molto colorati nelle varietà ornamentali) dotati di 5 caratteristici speroni diritti o lievemente ricurvi (che ricordano gli artigli dell’aquila); secondo un’altra interpretazione il nome specifico deriva dal latino </a:t>
            </a:r>
            <a:r>
              <a:rPr lang="it-IT" i="1" dirty="0" err="1">
                <a:latin typeface="Arial"/>
                <a:cs typeface="Arial"/>
              </a:rPr>
              <a:t>aquilegium</a:t>
            </a:r>
            <a:r>
              <a:rPr lang="it-IT" i="1" dirty="0">
                <a:latin typeface="Arial"/>
                <a:cs typeface="Arial"/>
              </a:rPr>
              <a:t>, </a:t>
            </a:r>
            <a:r>
              <a:rPr lang="it-IT" dirty="0">
                <a:latin typeface="Arial"/>
                <a:cs typeface="Arial"/>
              </a:rPr>
              <a:t>che significa recipiente di acqua, dalla forma concava delle foglie, che trattengono l’acqua  </a:t>
            </a:r>
          </a:p>
        </p:txBody>
      </p:sp>
    </p:spTree>
    <p:extLst>
      <p:ext uri="{BB962C8B-B14F-4D97-AF65-F5344CB8AC3E}">
        <p14:creationId xmlns:p14="http://schemas.microsoft.com/office/powerpoint/2010/main" val="351047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27273"/>
            <a:ext cx="8229600" cy="1630363"/>
          </a:xfrm>
        </p:spPr>
        <p:txBody>
          <a:bodyPr>
            <a:normAutofit fontScale="90000"/>
          </a:bodyPr>
          <a:lstStyle/>
          <a:p>
            <a:r>
              <a:rPr lang="it-IT" sz="8800" b="1" i="1" dirty="0" smtClean="0">
                <a:solidFill>
                  <a:srgbClr val="FF0000"/>
                </a:solidFill>
                <a:latin typeface="Arial"/>
                <a:cs typeface="Arial"/>
              </a:rPr>
              <a:t/>
            </a:r>
            <a:br>
              <a:rPr lang="it-IT" sz="8800" b="1" i="1" dirty="0" smtClean="0">
                <a:solidFill>
                  <a:srgbClr val="FF0000"/>
                </a:solidFill>
                <a:latin typeface="Arial"/>
                <a:cs typeface="Arial"/>
              </a:rPr>
            </a:br>
            <a:r>
              <a:rPr lang="it-IT" sz="8800" b="1" i="1" dirty="0" smtClean="0">
                <a:solidFill>
                  <a:srgbClr val="FF0000"/>
                </a:solidFill>
                <a:latin typeface="Arial"/>
                <a:cs typeface="Arial"/>
              </a:rPr>
              <a:t>ALBERI </a:t>
            </a:r>
            <a:r>
              <a:rPr lang="it-IT" sz="8800" b="1" i="1" dirty="0">
                <a:solidFill>
                  <a:srgbClr val="FF0000"/>
                </a:solidFill>
                <a:latin typeface="Arial"/>
                <a:cs typeface="Arial"/>
              </a:rPr>
              <a:t>E </a:t>
            </a:r>
            <a:r>
              <a:rPr lang="it-IT" sz="8800" b="1" i="1" dirty="0" smtClean="0">
                <a:solidFill>
                  <a:srgbClr val="FF0000"/>
                </a:solidFill>
                <a:latin typeface="Arial"/>
                <a:cs typeface="Arial"/>
              </a:rPr>
              <a:t>ARBUSTI</a:t>
            </a:r>
            <a:br>
              <a:rPr lang="it-IT" sz="8800" b="1" i="1" dirty="0" smtClean="0">
                <a:solidFill>
                  <a:srgbClr val="FF0000"/>
                </a:solidFill>
                <a:latin typeface="Arial"/>
                <a:cs typeface="Arial"/>
              </a:rPr>
            </a:br>
            <a:r>
              <a:rPr lang="it-IT" sz="3100" i="1" dirty="0" smtClean="0">
                <a:latin typeface="Arial"/>
                <a:cs typeface="Arial"/>
              </a:rPr>
              <a:t>(</a:t>
            </a:r>
            <a:r>
              <a:rPr lang="it-IT" sz="3100" i="1" dirty="0">
                <a:latin typeface="Arial"/>
                <a:cs typeface="Arial"/>
              </a:rPr>
              <a:t>tra parentesi il nome dialettale e in </a:t>
            </a:r>
            <a:r>
              <a:rPr lang="it-IT" sz="3100" i="1" dirty="0" smtClean="0">
                <a:latin typeface="Arial"/>
                <a:cs typeface="Arial"/>
              </a:rPr>
              <a:t>corsivo</a:t>
            </a:r>
            <a:br>
              <a:rPr lang="it-IT" sz="3100" i="1" dirty="0" smtClean="0">
                <a:latin typeface="Arial"/>
                <a:cs typeface="Arial"/>
              </a:rPr>
            </a:br>
            <a:r>
              <a:rPr lang="it-IT" sz="3100" i="1" dirty="0" smtClean="0">
                <a:latin typeface="Arial"/>
                <a:cs typeface="Arial"/>
              </a:rPr>
              <a:t> </a:t>
            </a:r>
            <a:r>
              <a:rPr lang="it-IT" sz="3100" i="1" dirty="0">
                <a:latin typeface="Arial"/>
                <a:cs typeface="Arial"/>
              </a:rPr>
              <a:t>il nome scientifico)</a:t>
            </a:r>
            <a:r>
              <a:rPr lang="it-IT" sz="3100" dirty="0">
                <a:latin typeface="Arial"/>
                <a:cs typeface="Arial"/>
              </a:rPr>
              <a:t/>
            </a:r>
            <a:br>
              <a:rPr lang="it-IT" sz="3100" dirty="0">
                <a:latin typeface="Arial"/>
                <a:cs typeface="Arial"/>
              </a:rPr>
            </a:br>
            <a:endParaRPr lang="it-IT" sz="3100" dirty="0">
              <a:latin typeface="Arial"/>
              <a:cs typeface="Arial"/>
            </a:endParaRPr>
          </a:p>
        </p:txBody>
      </p:sp>
    </p:spTree>
    <p:extLst>
      <p:ext uri="{BB962C8B-B14F-4D97-AF65-F5344CB8AC3E}">
        <p14:creationId xmlns:p14="http://schemas.microsoft.com/office/powerpoint/2010/main" val="68730760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5000" y="3043238"/>
            <a:ext cx="8229600" cy="1143000"/>
          </a:xfrm>
        </p:spPr>
        <p:txBody>
          <a:bodyPr>
            <a:normAutofit fontScale="90000"/>
          </a:bodyPr>
          <a:lstStyle/>
          <a:p>
            <a:r>
              <a:rPr lang="it-IT" sz="8900" b="1" i="1" dirty="0">
                <a:solidFill>
                  <a:srgbClr val="FF0000"/>
                </a:solidFill>
                <a:latin typeface="Arial"/>
                <a:cs typeface="Arial"/>
              </a:rPr>
              <a:t>ORTAGGI </a:t>
            </a:r>
            <a:r>
              <a:rPr lang="it-IT" sz="8900" b="1" i="1" dirty="0" smtClean="0">
                <a:solidFill>
                  <a:srgbClr val="FF0000"/>
                </a:solidFill>
                <a:latin typeface="Arial"/>
                <a:cs typeface="Arial"/>
              </a:rPr>
              <a:t/>
            </a:r>
            <a:br>
              <a:rPr lang="it-IT" sz="8900" b="1" i="1" dirty="0" smtClean="0">
                <a:solidFill>
                  <a:srgbClr val="FF0000"/>
                </a:solidFill>
                <a:latin typeface="Arial"/>
                <a:cs typeface="Arial"/>
              </a:rPr>
            </a:br>
            <a:r>
              <a:rPr lang="it-IT" sz="8900" b="1" i="1" dirty="0" smtClean="0">
                <a:solidFill>
                  <a:srgbClr val="FF0000"/>
                </a:solidFill>
                <a:latin typeface="Arial"/>
                <a:cs typeface="Arial"/>
              </a:rPr>
              <a:t>E </a:t>
            </a:r>
            <a:br>
              <a:rPr lang="it-IT" sz="8900" b="1" i="1" dirty="0" smtClean="0">
                <a:solidFill>
                  <a:srgbClr val="FF0000"/>
                </a:solidFill>
                <a:latin typeface="Arial"/>
                <a:cs typeface="Arial"/>
              </a:rPr>
            </a:br>
            <a:r>
              <a:rPr lang="it-IT" sz="8900" b="1" i="1" dirty="0" smtClean="0">
                <a:solidFill>
                  <a:srgbClr val="FF0000"/>
                </a:solidFill>
                <a:latin typeface="Arial"/>
                <a:cs typeface="Arial"/>
              </a:rPr>
              <a:t>PIANTE </a:t>
            </a:r>
            <a:r>
              <a:rPr lang="it-IT" sz="8900" b="1" i="1" dirty="0">
                <a:solidFill>
                  <a:srgbClr val="FF0000"/>
                </a:solidFill>
                <a:latin typeface="Arial"/>
                <a:cs typeface="Arial"/>
              </a:rPr>
              <a:t>ALIMENTARI</a:t>
            </a:r>
            <a:r>
              <a:rPr lang="it-IT" dirty="0">
                <a:solidFill>
                  <a:srgbClr val="FF0000"/>
                </a:solidFill>
              </a:rPr>
              <a:t/>
            </a:r>
            <a:br>
              <a:rPr lang="it-IT" dirty="0">
                <a:solidFill>
                  <a:srgbClr val="FF0000"/>
                </a:solidFill>
              </a:rPr>
            </a:br>
            <a:endParaRPr lang="it-IT" dirty="0">
              <a:solidFill>
                <a:srgbClr val="FF0000"/>
              </a:solidFill>
            </a:endParaRPr>
          </a:p>
        </p:txBody>
      </p:sp>
    </p:spTree>
    <p:extLst>
      <p:ext uri="{BB962C8B-B14F-4D97-AF65-F5344CB8AC3E}">
        <p14:creationId xmlns:p14="http://schemas.microsoft.com/office/powerpoint/2010/main" val="3258173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1800" y="622300"/>
            <a:ext cx="8191500" cy="5940088"/>
          </a:xfrm>
          <a:prstGeom prst="rect">
            <a:avLst/>
          </a:prstGeom>
        </p:spPr>
        <p:txBody>
          <a:bodyPr wrap="square">
            <a:spAutoFit/>
          </a:bodyPr>
          <a:lstStyle/>
          <a:p>
            <a:r>
              <a:rPr lang="it-IT" sz="2000" b="1" dirty="0">
                <a:latin typeface="Arial"/>
                <a:cs typeface="Arial"/>
              </a:rPr>
              <a:t>Aglio, cipolla, scalogno, porro</a:t>
            </a:r>
            <a:endParaRPr lang="it-IT" sz="2000" dirty="0">
              <a:latin typeface="Arial"/>
              <a:cs typeface="Arial"/>
            </a:endParaRPr>
          </a:p>
          <a:p>
            <a:r>
              <a:rPr lang="it-IT" sz="2000" i="1" dirty="0" err="1">
                <a:latin typeface="Arial"/>
                <a:cs typeface="Arial"/>
              </a:rPr>
              <a:t>Allium</a:t>
            </a:r>
            <a:r>
              <a:rPr lang="it-IT" sz="2000" i="1" dirty="0">
                <a:latin typeface="Arial"/>
                <a:cs typeface="Arial"/>
              </a:rPr>
              <a:t> </a:t>
            </a:r>
            <a:r>
              <a:rPr lang="it-IT" sz="2000" i="1" dirty="0" err="1">
                <a:latin typeface="Arial"/>
                <a:cs typeface="Arial"/>
              </a:rPr>
              <a:t>spp</a:t>
            </a:r>
            <a:r>
              <a:rPr lang="it-IT" sz="2000" i="1" dirty="0">
                <a:latin typeface="Arial"/>
                <a:cs typeface="Arial"/>
              </a:rPr>
              <a:t>.: </a:t>
            </a:r>
            <a:r>
              <a:rPr lang="it-IT" sz="2000" dirty="0">
                <a:latin typeface="Arial"/>
                <a:cs typeface="Arial"/>
              </a:rPr>
              <a:t>dal celtico </a:t>
            </a:r>
            <a:r>
              <a:rPr lang="it-IT" sz="2000" i="1" dirty="0" err="1">
                <a:latin typeface="Arial"/>
                <a:cs typeface="Arial"/>
              </a:rPr>
              <a:t>All</a:t>
            </a:r>
            <a:r>
              <a:rPr lang="it-IT" sz="2000" i="1" dirty="0">
                <a:latin typeface="Arial"/>
                <a:cs typeface="Arial"/>
              </a:rPr>
              <a:t> </a:t>
            </a:r>
            <a:r>
              <a:rPr lang="it-IT" sz="2000" dirty="0">
                <a:latin typeface="Arial"/>
                <a:cs typeface="Arial"/>
              </a:rPr>
              <a:t>(caldo, che brucia, con riferimento al sapore degli spicchi)</a:t>
            </a:r>
          </a:p>
          <a:p>
            <a:r>
              <a:rPr lang="it-IT" sz="2000" dirty="0">
                <a:latin typeface="Arial"/>
                <a:cs typeface="Arial"/>
              </a:rPr>
              <a:t> </a:t>
            </a:r>
          </a:p>
          <a:p>
            <a:r>
              <a:rPr lang="it-IT" sz="2000" b="1" dirty="0">
                <a:latin typeface="Arial"/>
                <a:cs typeface="Arial"/>
              </a:rPr>
              <a:t>Carciofo </a:t>
            </a:r>
            <a:endParaRPr lang="it-IT" sz="2000" dirty="0">
              <a:latin typeface="Arial"/>
              <a:cs typeface="Arial"/>
            </a:endParaRPr>
          </a:p>
          <a:p>
            <a:r>
              <a:rPr lang="it-IT" sz="2000" i="1" dirty="0" err="1">
                <a:latin typeface="Arial"/>
                <a:cs typeface="Arial"/>
              </a:rPr>
              <a:t>Cynara</a:t>
            </a:r>
            <a:r>
              <a:rPr lang="it-IT" sz="2000" i="1" dirty="0">
                <a:latin typeface="Arial"/>
                <a:cs typeface="Arial"/>
              </a:rPr>
              <a:t> </a:t>
            </a:r>
            <a:r>
              <a:rPr lang="it-IT" sz="2000" i="1" dirty="0" err="1">
                <a:latin typeface="Arial"/>
                <a:cs typeface="Arial"/>
              </a:rPr>
              <a:t>scolymus</a:t>
            </a:r>
            <a:r>
              <a:rPr lang="it-IT" sz="2000" i="1" dirty="0">
                <a:latin typeface="Arial"/>
                <a:cs typeface="Arial"/>
              </a:rPr>
              <a:t>: </a:t>
            </a:r>
            <a:r>
              <a:rPr lang="it-IT" sz="2000" dirty="0">
                <a:latin typeface="Arial"/>
                <a:cs typeface="Arial"/>
              </a:rPr>
              <a:t>dalla mitologia greca: </a:t>
            </a:r>
            <a:r>
              <a:rPr lang="it-IT" sz="2000" dirty="0" err="1">
                <a:latin typeface="Arial"/>
                <a:cs typeface="Arial"/>
              </a:rPr>
              <a:t>Cynara</a:t>
            </a:r>
            <a:r>
              <a:rPr lang="it-IT" sz="2000" dirty="0">
                <a:latin typeface="Arial"/>
                <a:cs typeface="Arial"/>
              </a:rPr>
              <a:t> era una fanciulla dai capelli color cenere trasformata in carciofo da Giove innamorato respinto. Oppure, secondo Columella, dalla consuetudine di concimare la pianta con la cenere (</a:t>
            </a:r>
            <a:r>
              <a:rPr lang="it-IT" sz="2000" i="1" dirty="0" err="1">
                <a:latin typeface="Arial"/>
                <a:cs typeface="Arial"/>
              </a:rPr>
              <a:t>cinis</a:t>
            </a:r>
            <a:r>
              <a:rPr lang="it-IT" sz="2000" i="1" dirty="0">
                <a:latin typeface="Arial"/>
                <a:cs typeface="Arial"/>
              </a:rPr>
              <a:t>); </a:t>
            </a:r>
            <a:r>
              <a:rPr lang="it-IT" sz="2000" dirty="0">
                <a:latin typeface="Arial"/>
                <a:cs typeface="Arial"/>
              </a:rPr>
              <a:t>il nome specifico deriva da greco </a:t>
            </a:r>
            <a:r>
              <a:rPr lang="it-IT" sz="2000" i="1" dirty="0" err="1">
                <a:latin typeface="Arial"/>
                <a:cs typeface="Arial"/>
              </a:rPr>
              <a:t>skòlimos</a:t>
            </a:r>
            <a:r>
              <a:rPr lang="it-IT" sz="2000" i="1" dirty="0">
                <a:latin typeface="Arial"/>
                <a:cs typeface="Arial"/>
              </a:rPr>
              <a:t> </a:t>
            </a:r>
            <a:r>
              <a:rPr lang="it-IT" sz="2000" dirty="0">
                <a:latin typeface="Arial"/>
                <a:cs typeface="Arial"/>
              </a:rPr>
              <a:t>(cardo, spina)</a:t>
            </a:r>
          </a:p>
          <a:p>
            <a:r>
              <a:rPr lang="it-IT" sz="2000" dirty="0">
                <a:latin typeface="Arial"/>
                <a:cs typeface="Arial"/>
              </a:rPr>
              <a:t> </a:t>
            </a:r>
          </a:p>
          <a:p>
            <a:r>
              <a:rPr lang="it-IT" sz="2000" b="1" dirty="0">
                <a:latin typeface="Arial"/>
                <a:cs typeface="Arial"/>
              </a:rPr>
              <a:t>Grano</a:t>
            </a:r>
            <a:endParaRPr lang="it-IT" sz="2000" dirty="0">
              <a:latin typeface="Arial"/>
              <a:cs typeface="Arial"/>
            </a:endParaRPr>
          </a:p>
          <a:p>
            <a:r>
              <a:rPr lang="it-IT" sz="2000" i="1" dirty="0" err="1">
                <a:latin typeface="Arial"/>
                <a:cs typeface="Arial"/>
              </a:rPr>
              <a:t>Triticum</a:t>
            </a:r>
            <a:r>
              <a:rPr lang="it-IT" sz="2000" i="1" dirty="0">
                <a:latin typeface="Arial"/>
                <a:cs typeface="Arial"/>
              </a:rPr>
              <a:t> </a:t>
            </a:r>
            <a:r>
              <a:rPr lang="it-IT" sz="2000" i="1" dirty="0" err="1">
                <a:latin typeface="Arial"/>
                <a:cs typeface="Arial"/>
              </a:rPr>
              <a:t>spp</a:t>
            </a:r>
            <a:r>
              <a:rPr lang="it-IT" sz="2000" i="1" dirty="0">
                <a:latin typeface="Arial"/>
                <a:cs typeface="Arial"/>
              </a:rPr>
              <a:t>.: </a:t>
            </a:r>
            <a:r>
              <a:rPr lang="it-IT" sz="2000" dirty="0">
                <a:latin typeface="Arial"/>
                <a:cs typeface="Arial"/>
              </a:rPr>
              <a:t>deriva verosimilmente dal verbo latino </a:t>
            </a:r>
            <a:r>
              <a:rPr lang="it-IT" sz="2000" i="1" dirty="0" err="1">
                <a:latin typeface="Arial"/>
                <a:cs typeface="Arial"/>
              </a:rPr>
              <a:t>terere</a:t>
            </a:r>
            <a:r>
              <a:rPr lang="it-IT" sz="2000" i="1" dirty="0">
                <a:latin typeface="Arial"/>
                <a:cs typeface="Arial"/>
              </a:rPr>
              <a:t> </a:t>
            </a:r>
            <a:r>
              <a:rPr lang="it-IT" sz="2000" dirty="0">
                <a:latin typeface="Arial"/>
                <a:cs typeface="Arial"/>
              </a:rPr>
              <a:t>(tritare) che si riferisce alla macinatura delle cariossidi per ottenere la farina</a:t>
            </a:r>
          </a:p>
          <a:p>
            <a:r>
              <a:rPr lang="it-IT" sz="2000" dirty="0">
                <a:latin typeface="Arial"/>
                <a:cs typeface="Arial"/>
              </a:rPr>
              <a:t> </a:t>
            </a:r>
          </a:p>
          <a:p>
            <a:r>
              <a:rPr lang="it-IT" sz="2000" b="1" dirty="0">
                <a:latin typeface="Arial"/>
                <a:cs typeface="Arial"/>
              </a:rPr>
              <a:t>Spinacio</a:t>
            </a:r>
            <a:endParaRPr lang="it-IT" sz="2000" dirty="0">
              <a:latin typeface="Arial"/>
              <a:cs typeface="Arial"/>
            </a:endParaRPr>
          </a:p>
          <a:p>
            <a:r>
              <a:rPr lang="it-IT" sz="2000" i="1" dirty="0" err="1">
                <a:latin typeface="Arial"/>
                <a:cs typeface="Arial"/>
              </a:rPr>
              <a:t>Spinacia</a:t>
            </a:r>
            <a:r>
              <a:rPr lang="it-IT" sz="2000" i="1" dirty="0">
                <a:latin typeface="Arial"/>
                <a:cs typeface="Arial"/>
              </a:rPr>
              <a:t> </a:t>
            </a:r>
            <a:r>
              <a:rPr lang="it-IT" sz="2000" i="1" dirty="0" err="1">
                <a:latin typeface="Arial"/>
                <a:cs typeface="Arial"/>
              </a:rPr>
              <a:t>oleracea</a:t>
            </a:r>
            <a:r>
              <a:rPr lang="it-IT" sz="2000" i="1" dirty="0">
                <a:latin typeface="Arial"/>
                <a:cs typeface="Arial"/>
              </a:rPr>
              <a:t>: </a:t>
            </a:r>
            <a:r>
              <a:rPr lang="it-IT" sz="2000" dirty="0">
                <a:latin typeface="Arial"/>
                <a:cs typeface="Arial"/>
              </a:rPr>
              <a:t>il nome del genere è riferito alla spinosità del frutto di qualche varietà; con il termine </a:t>
            </a:r>
            <a:r>
              <a:rPr lang="it-IT" sz="2000" i="1" dirty="0" err="1">
                <a:latin typeface="Arial"/>
                <a:cs typeface="Arial"/>
              </a:rPr>
              <a:t>oleracea</a:t>
            </a:r>
            <a:r>
              <a:rPr lang="it-IT" sz="2000" i="1" dirty="0">
                <a:latin typeface="Arial"/>
                <a:cs typeface="Arial"/>
              </a:rPr>
              <a:t> </a:t>
            </a:r>
            <a:r>
              <a:rPr lang="it-IT" sz="2000" dirty="0">
                <a:latin typeface="Arial"/>
                <a:cs typeface="Arial"/>
              </a:rPr>
              <a:t>i latini indicavano le piante da orto</a:t>
            </a:r>
          </a:p>
        </p:txBody>
      </p:sp>
    </p:spTree>
    <p:extLst>
      <p:ext uri="{BB962C8B-B14F-4D97-AF65-F5344CB8AC3E}">
        <p14:creationId xmlns:p14="http://schemas.microsoft.com/office/powerpoint/2010/main" val="3246315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95300" y="135554"/>
            <a:ext cx="7874000" cy="6863417"/>
          </a:xfrm>
          <a:prstGeom prst="rect">
            <a:avLst/>
          </a:prstGeom>
        </p:spPr>
        <p:txBody>
          <a:bodyPr wrap="square">
            <a:spAutoFit/>
          </a:bodyPr>
          <a:lstStyle/>
          <a:p>
            <a:r>
              <a:rPr lang="it-IT" sz="2000" b="1" dirty="0">
                <a:latin typeface="Arial"/>
                <a:cs typeface="Arial"/>
              </a:rPr>
              <a:t>Finocchio</a:t>
            </a:r>
            <a:endParaRPr lang="it-IT" sz="2000" dirty="0">
              <a:latin typeface="Arial"/>
              <a:cs typeface="Arial"/>
            </a:endParaRPr>
          </a:p>
          <a:p>
            <a:r>
              <a:rPr lang="it-IT" sz="2000" i="1" dirty="0" err="1">
                <a:latin typeface="Arial"/>
                <a:cs typeface="Arial"/>
              </a:rPr>
              <a:t>Foeniculum</a:t>
            </a:r>
            <a:r>
              <a:rPr lang="it-IT" sz="2000" i="1" dirty="0">
                <a:latin typeface="Arial"/>
                <a:cs typeface="Arial"/>
              </a:rPr>
              <a:t> vulgare: </a:t>
            </a:r>
            <a:r>
              <a:rPr lang="it-IT" sz="2000" dirty="0">
                <a:latin typeface="Arial"/>
                <a:cs typeface="Arial"/>
              </a:rPr>
              <a:t>il nome generico è diminutivo del sostantivo latino </a:t>
            </a:r>
            <a:r>
              <a:rPr lang="it-IT" sz="2000" i="1" dirty="0" err="1">
                <a:latin typeface="Arial"/>
                <a:cs typeface="Arial"/>
              </a:rPr>
              <a:t>foenum</a:t>
            </a:r>
            <a:r>
              <a:rPr lang="it-IT" sz="2000" i="1" dirty="0">
                <a:latin typeface="Arial"/>
                <a:cs typeface="Arial"/>
              </a:rPr>
              <a:t> </a:t>
            </a:r>
            <a:r>
              <a:rPr lang="it-IT" sz="2000" dirty="0">
                <a:latin typeface="Arial"/>
                <a:cs typeface="Arial"/>
              </a:rPr>
              <a:t>(fieno) e sottolinea la finezza delle lacinie delle foglie o la somiglianza della pianta al fieno quando seccandosi ingiallisce; il termine </a:t>
            </a:r>
            <a:r>
              <a:rPr lang="it-IT" sz="2000" i="1" dirty="0">
                <a:latin typeface="Arial"/>
                <a:cs typeface="Arial"/>
              </a:rPr>
              <a:t>vulgare  </a:t>
            </a:r>
            <a:r>
              <a:rPr lang="it-IT" sz="2000" dirty="0">
                <a:latin typeface="Arial"/>
                <a:cs typeface="Arial"/>
              </a:rPr>
              <a:t>sta per comune, molto diffuso</a:t>
            </a:r>
          </a:p>
          <a:p>
            <a:r>
              <a:rPr lang="it-IT" sz="2000" dirty="0">
                <a:latin typeface="Arial"/>
                <a:cs typeface="Arial"/>
              </a:rPr>
              <a:t> </a:t>
            </a:r>
          </a:p>
          <a:p>
            <a:r>
              <a:rPr lang="it-IT" sz="2000" b="1" dirty="0">
                <a:latin typeface="Arial"/>
                <a:cs typeface="Arial"/>
              </a:rPr>
              <a:t>Lattuga</a:t>
            </a:r>
            <a:endParaRPr lang="it-IT" sz="2000" dirty="0">
              <a:latin typeface="Arial"/>
              <a:cs typeface="Arial"/>
            </a:endParaRPr>
          </a:p>
          <a:p>
            <a:r>
              <a:rPr lang="it-IT" sz="2000" i="1" dirty="0" err="1">
                <a:latin typeface="Arial"/>
                <a:cs typeface="Arial"/>
              </a:rPr>
              <a:t>Lactuca</a:t>
            </a:r>
            <a:r>
              <a:rPr lang="it-IT" sz="2000" i="1" dirty="0">
                <a:latin typeface="Arial"/>
                <a:cs typeface="Arial"/>
              </a:rPr>
              <a:t> sativa: </a:t>
            </a:r>
            <a:r>
              <a:rPr lang="it-IT" sz="2000" dirty="0">
                <a:latin typeface="Arial"/>
                <a:cs typeface="Arial"/>
              </a:rPr>
              <a:t>dal latino </a:t>
            </a:r>
            <a:r>
              <a:rPr lang="it-IT" sz="2000" i="1" dirty="0" err="1">
                <a:latin typeface="Arial"/>
                <a:cs typeface="Arial"/>
              </a:rPr>
              <a:t>lactucus</a:t>
            </a:r>
            <a:r>
              <a:rPr lang="it-IT" sz="2000" dirty="0">
                <a:latin typeface="Arial"/>
                <a:cs typeface="Arial"/>
              </a:rPr>
              <a:t>, che significa “ricco di latte”, per il latice contenuto nei tessuti della pianta</a:t>
            </a:r>
          </a:p>
          <a:p>
            <a:r>
              <a:rPr lang="it-IT" sz="2000" dirty="0">
                <a:latin typeface="Arial"/>
                <a:cs typeface="Arial"/>
              </a:rPr>
              <a:t> </a:t>
            </a:r>
          </a:p>
          <a:p>
            <a:r>
              <a:rPr lang="it-IT" sz="2000" dirty="0">
                <a:latin typeface="Arial"/>
                <a:cs typeface="Arial"/>
              </a:rPr>
              <a:t> </a:t>
            </a:r>
            <a:r>
              <a:rPr lang="it-IT" sz="2000" b="1" dirty="0" smtClean="0">
                <a:latin typeface="Arial"/>
                <a:cs typeface="Arial"/>
              </a:rPr>
              <a:t>Menta </a:t>
            </a:r>
            <a:endParaRPr lang="it-IT" sz="2000" dirty="0">
              <a:latin typeface="Arial"/>
              <a:cs typeface="Arial"/>
            </a:endParaRPr>
          </a:p>
          <a:p>
            <a:r>
              <a:rPr lang="it-IT" sz="2000" i="1" dirty="0" err="1">
                <a:latin typeface="Arial"/>
                <a:cs typeface="Arial"/>
              </a:rPr>
              <a:t>Mentha</a:t>
            </a:r>
            <a:r>
              <a:rPr lang="it-IT" sz="2000" i="1" dirty="0">
                <a:latin typeface="Arial"/>
                <a:cs typeface="Arial"/>
              </a:rPr>
              <a:t> piperita: </a:t>
            </a:r>
            <a:r>
              <a:rPr lang="it-IT" sz="2000" dirty="0">
                <a:latin typeface="Arial"/>
                <a:cs typeface="Arial"/>
              </a:rPr>
              <a:t>il nome generico deriva dal greco </a:t>
            </a:r>
            <a:r>
              <a:rPr lang="it-IT" sz="2000" i="1" dirty="0" err="1">
                <a:latin typeface="Arial"/>
                <a:cs typeface="Arial"/>
              </a:rPr>
              <a:t>Mìntha</a:t>
            </a:r>
            <a:r>
              <a:rPr lang="it-IT" sz="2000" i="1" dirty="0">
                <a:latin typeface="Arial"/>
                <a:cs typeface="Arial"/>
              </a:rPr>
              <a:t>, </a:t>
            </a:r>
            <a:r>
              <a:rPr lang="it-IT" sz="2000" dirty="0">
                <a:latin typeface="Arial"/>
                <a:cs typeface="Arial"/>
              </a:rPr>
              <a:t>dal nome della ninfa figlia di </a:t>
            </a:r>
            <a:r>
              <a:rPr lang="it-IT" sz="2000" dirty="0" err="1">
                <a:latin typeface="Arial"/>
                <a:cs typeface="Arial"/>
              </a:rPr>
              <a:t>Cocito</a:t>
            </a:r>
            <a:r>
              <a:rPr lang="it-IT" sz="2000" dirty="0">
                <a:latin typeface="Arial"/>
                <a:cs typeface="Arial"/>
              </a:rPr>
              <a:t>, il fiume infernale, amata da </a:t>
            </a:r>
            <a:r>
              <a:rPr lang="it-IT" sz="2000" dirty="0" err="1">
                <a:latin typeface="Arial"/>
                <a:cs typeface="Arial"/>
              </a:rPr>
              <a:t>Ades</a:t>
            </a:r>
            <a:r>
              <a:rPr lang="it-IT" sz="2000" dirty="0">
                <a:latin typeface="Arial"/>
                <a:cs typeface="Arial"/>
              </a:rPr>
              <a:t> (Plutone) e da </a:t>
            </a:r>
            <a:r>
              <a:rPr lang="it-IT" sz="2000" dirty="0" err="1">
                <a:latin typeface="Arial"/>
                <a:cs typeface="Arial"/>
              </a:rPr>
              <a:t>Persefone</a:t>
            </a:r>
            <a:r>
              <a:rPr lang="it-IT" sz="2000" dirty="0">
                <a:latin typeface="Arial"/>
                <a:cs typeface="Arial"/>
              </a:rPr>
              <a:t> (Proserpina), trasformata in pianta per gelosia; l’aggettivo specifico </a:t>
            </a:r>
            <a:r>
              <a:rPr lang="it-IT" sz="2000" i="1" dirty="0">
                <a:latin typeface="Arial"/>
                <a:cs typeface="Arial"/>
              </a:rPr>
              <a:t>piperita, </a:t>
            </a:r>
            <a:r>
              <a:rPr lang="it-IT" sz="2000" dirty="0">
                <a:latin typeface="Arial"/>
                <a:cs typeface="Arial"/>
              </a:rPr>
              <a:t>deriva da </a:t>
            </a:r>
            <a:r>
              <a:rPr lang="it-IT" sz="2000" i="1" dirty="0">
                <a:latin typeface="Arial"/>
                <a:cs typeface="Arial"/>
              </a:rPr>
              <a:t> </a:t>
            </a:r>
            <a:r>
              <a:rPr lang="it-IT" sz="2000" i="1" dirty="0" err="1">
                <a:latin typeface="Arial"/>
                <a:cs typeface="Arial"/>
              </a:rPr>
              <a:t>piper</a:t>
            </a:r>
            <a:r>
              <a:rPr lang="it-IT" sz="2000" i="1" dirty="0">
                <a:latin typeface="Arial"/>
                <a:cs typeface="Arial"/>
              </a:rPr>
              <a:t> </a:t>
            </a:r>
            <a:r>
              <a:rPr lang="it-IT" sz="2000" dirty="0">
                <a:latin typeface="Arial"/>
                <a:cs typeface="Arial"/>
              </a:rPr>
              <a:t>(pepe) per il sapore “pepato” di queste piante  </a:t>
            </a:r>
          </a:p>
          <a:p>
            <a:r>
              <a:rPr lang="it-IT" sz="2000" dirty="0">
                <a:latin typeface="Arial"/>
                <a:cs typeface="Arial"/>
              </a:rPr>
              <a:t> </a:t>
            </a:r>
          </a:p>
          <a:p>
            <a:r>
              <a:rPr lang="it-IT" sz="2000" b="1" dirty="0">
                <a:latin typeface="Arial"/>
                <a:cs typeface="Arial"/>
              </a:rPr>
              <a:t>Patata</a:t>
            </a:r>
            <a:endParaRPr lang="it-IT" sz="2000" dirty="0">
              <a:latin typeface="Arial"/>
              <a:cs typeface="Arial"/>
            </a:endParaRPr>
          </a:p>
          <a:p>
            <a:r>
              <a:rPr lang="it-IT" sz="2000" i="1" dirty="0" err="1">
                <a:latin typeface="Arial"/>
                <a:cs typeface="Arial"/>
              </a:rPr>
              <a:t>Solanum</a:t>
            </a:r>
            <a:r>
              <a:rPr lang="it-IT" sz="2000" i="1" dirty="0">
                <a:latin typeface="Arial"/>
                <a:cs typeface="Arial"/>
              </a:rPr>
              <a:t> </a:t>
            </a:r>
            <a:r>
              <a:rPr lang="it-IT" sz="2000" i="1" dirty="0" err="1">
                <a:latin typeface="Arial"/>
                <a:cs typeface="Arial"/>
              </a:rPr>
              <a:t>tuberosum</a:t>
            </a:r>
            <a:r>
              <a:rPr lang="it-IT" sz="2000" i="1" dirty="0">
                <a:latin typeface="Arial"/>
                <a:cs typeface="Arial"/>
              </a:rPr>
              <a:t>: </a:t>
            </a:r>
            <a:r>
              <a:rPr lang="it-IT" sz="2000" dirty="0">
                <a:latin typeface="Arial"/>
                <a:cs typeface="Arial"/>
              </a:rPr>
              <a:t>il nome del genere deriverebbe secondo alcuni autori dal verbo latino </a:t>
            </a:r>
            <a:r>
              <a:rPr lang="it-IT" sz="2000" i="1" dirty="0">
                <a:latin typeface="Arial"/>
                <a:cs typeface="Arial"/>
              </a:rPr>
              <a:t>solari </a:t>
            </a:r>
            <a:r>
              <a:rPr lang="it-IT" sz="2000" dirty="0">
                <a:latin typeface="Arial"/>
                <a:cs typeface="Arial"/>
              </a:rPr>
              <a:t>(consolare); il termine </a:t>
            </a:r>
            <a:r>
              <a:rPr lang="it-IT" sz="2000" i="1" dirty="0" err="1">
                <a:latin typeface="Arial"/>
                <a:cs typeface="Arial"/>
              </a:rPr>
              <a:t>tuberosum</a:t>
            </a:r>
            <a:r>
              <a:rPr lang="it-IT" sz="2000" dirty="0">
                <a:latin typeface="Arial"/>
                <a:cs typeface="Arial"/>
              </a:rPr>
              <a:t> sottolinea la presenza di tuberi</a:t>
            </a:r>
          </a:p>
          <a:p>
            <a:r>
              <a:rPr lang="it-IT" sz="2000" b="1" dirty="0">
                <a:latin typeface="Arial"/>
                <a:cs typeface="Arial"/>
              </a:rPr>
              <a:t> </a:t>
            </a:r>
            <a:endParaRPr lang="it-IT" sz="2000" dirty="0">
              <a:latin typeface="Arial"/>
              <a:cs typeface="Arial"/>
            </a:endParaRPr>
          </a:p>
        </p:txBody>
      </p:sp>
    </p:spTree>
    <p:extLst>
      <p:ext uri="{BB962C8B-B14F-4D97-AF65-F5344CB8AC3E}">
        <p14:creationId xmlns:p14="http://schemas.microsoft.com/office/powerpoint/2010/main" val="3750563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46100" y="554146"/>
            <a:ext cx="7785100" cy="5601533"/>
          </a:xfrm>
          <a:prstGeom prst="rect">
            <a:avLst/>
          </a:prstGeom>
        </p:spPr>
        <p:txBody>
          <a:bodyPr wrap="square">
            <a:spAutoFit/>
          </a:bodyPr>
          <a:lstStyle/>
          <a:p>
            <a:r>
              <a:rPr lang="it-IT" sz="2000" b="1" dirty="0">
                <a:latin typeface="Arial"/>
                <a:cs typeface="Arial"/>
              </a:rPr>
              <a:t>Peperone</a:t>
            </a:r>
            <a:endParaRPr lang="it-IT" sz="2000" dirty="0">
              <a:latin typeface="Arial"/>
              <a:cs typeface="Arial"/>
            </a:endParaRPr>
          </a:p>
          <a:p>
            <a:r>
              <a:rPr lang="it-IT" sz="2000" i="1" dirty="0" err="1">
                <a:latin typeface="Arial"/>
                <a:cs typeface="Arial"/>
              </a:rPr>
              <a:t>Capsicum</a:t>
            </a:r>
            <a:r>
              <a:rPr lang="it-IT" sz="2000" i="1" dirty="0">
                <a:latin typeface="Arial"/>
                <a:cs typeface="Arial"/>
              </a:rPr>
              <a:t> </a:t>
            </a:r>
            <a:r>
              <a:rPr lang="it-IT" sz="2000" i="1" dirty="0" err="1">
                <a:latin typeface="Arial"/>
                <a:cs typeface="Arial"/>
              </a:rPr>
              <a:t>annuum</a:t>
            </a:r>
            <a:r>
              <a:rPr lang="it-IT" sz="2000" i="1" dirty="0">
                <a:latin typeface="Arial"/>
                <a:cs typeface="Arial"/>
              </a:rPr>
              <a:t>: </a:t>
            </a:r>
            <a:r>
              <a:rPr lang="it-IT" sz="2000" dirty="0">
                <a:latin typeface="Arial"/>
                <a:cs typeface="Arial"/>
              </a:rPr>
              <a:t>il nome generico deriva dal sostantivo latino </a:t>
            </a:r>
            <a:r>
              <a:rPr lang="it-IT" sz="2000" i="1" dirty="0" err="1">
                <a:latin typeface="Arial"/>
                <a:cs typeface="Arial"/>
              </a:rPr>
              <a:t>capsa</a:t>
            </a:r>
            <a:r>
              <a:rPr lang="it-IT" sz="2000" i="1" dirty="0">
                <a:latin typeface="Arial"/>
                <a:cs typeface="Arial"/>
              </a:rPr>
              <a:t> </a:t>
            </a:r>
            <a:r>
              <a:rPr lang="it-IT" sz="2000" dirty="0">
                <a:latin typeface="Arial"/>
                <a:cs typeface="Arial"/>
              </a:rPr>
              <a:t>(cassetta, da </a:t>
            </a:r>
            <a:r>
              <a:rPr lang="it-IT" sz="2000" i="1" dirty="0" err="1">
                <a:latin typeface="Arial"/>
                <a:cs typeface="Arial"/>
              </a:rPr>
              <a:t>capio</a:t>
            </a:r>
            <a:r>
              <a:rPr lang="it-IT" sz="2000" i="1" dirty="0">
                <a:latin typeface="Arial"/>
                <a:cs typeface="Arial"/>
              </a:rPr>
              <a:t>,</a:t>
            </a:r>
            <a:r>
              <a:rPr lang="it-IT" sz="2000" dirty="0">
                <a:latin typeface="Arial"/>
                <a:cs typeface="Arial"/>
              </a:rPr>
              <a:t> prendere, contenere) perché i semi sono chiusi come in una scatola</a:t>
            </a:r>
          </a:p>
          <a:p>
            <a:r>
              <a:rPr lang="it-IT" sz="2000" dirty="0">
                <a:latin typeface="Arial"/>
                <a:cs typeface="Arial"/>
              </a:rPr>
              <a:t> </a:t>
            </a:r>
          </a:p>
          <a:p>
            <a:r>
              <a:rPr lang="it-IT" sz="2000" b="1" dirty="0">
                <a:latin typeface="Arial"/>
                <a:cs typeface="Arial"/>
              </a:rPr>
              <a:t>Pomodoro</a:t>
            </a:r>
            <a:endParaRPr lang="it-IT" sz="2000" dirty="0">
              <a:latin typeface="Arial"/>
              <a:cs typeface="Arial"/>
            </a:endParaRPr>
          </a:p>
          <a:p>
            <a:r>
              <a:rPr lang="it-IT" sz="2000" i="1" dirty="0" err="1">
                <a:latin typeface="Arial"/>
                <a:cs typeface="Arial"/>
              </a:rPr>
              <a:t>Lycopersicon</a:t>
            </a:r>
            <a:r>
              <a:rPr lang="it-IT" sz="2000" i="1" dirty="0">
                <a:latin typeface="Arial"/>
                <a:cs typeface="Arial"/>
              </a:rPr>
              <a:t> </a:t>
            </a:r>
            <a:r>
              <a:rPr lang="it-IT" sz="2000" i="1" dirty="0" err="1">
                <a:latin typeface="Arial"/>
                <a:cs typeface="Arial"/>
              </a:rPr>
              <a:t>lycopersicon</a:t>
            </a:r>
            <a:r>
              <a:rPr lang="it-IT" sz="2000" i="1" dirty="0">
                <a:latin typeface="Arial"/>
                <a:cs typeface="Arial"/>
              </a:rPr>
              <a:t>: </a:t>
            </a:r>
            <a:r>
              <a:rPr lang="it-IT" sz="2000" dirty="0">
                <a:latin typeface="Arial"/>
                <a:cs typeface="Arial"/>
              </a:rPr>
              <a:t>dal greco </a:t>
            </a:r>
            <a:r>
              <a:rPr lang="it-IT" sz="2000" i="1" dirty="0" err="1">
                <a:latin typeface="Arial"/>
                <a:cs typeface="Arial"/>
              </a:rPr>
              <a:t>lycos</a:t>
            </a:r>
            <a:r>
              <a:rPr lang="it-IT" sz="2000" i="1" dirty="0">
                <a:latin typeface="Arial"/>
                <a:cs typeface="Arial"/>
              </a:rPr>
              <a:t> </a:t>
            </a:r>
            <a:r>
              <a:rPr lang="it-IT" sz="2000" dirty="0">
                <a:latin typeface="Arial"/>
                <a:cs typeface="Arial"/>
              </a:rPr>
              <a:t>(lupo) e </a:t>
            </a:r>
            <a:r>
              <a:rPr lang="it-IT" sz="2000" i="1" dirty="0" err="1">
                <a:latin typeface="Arial"/>
                <a:cs typeface="Arial"/>
              </a:rPr>
              <a:t>pèrsicon</a:t>
            </a:r>
            <a:r>
              <a:rPr lang="it-IT" sz="2000" i="1" dirty="0">
                <a:latin typeface="Arial"/>
                <a:cs typeface="Arial"/>
              </a:rPr>
              <a:t> </a:t>
            </a:r>
            <a:r>
              <a:rPr lang="it-IT" sz="2000" dirty="0">
                <a:latin typeface="Arial"/>
                <a:cs typeface="Arial"/>
              </a:rPr>
              <a:t>(mela) ritenuto inizialmente velenoso</a:t>
            </a:r>
          </a:p>
          <a:p>
            <a:r>
              <a:rPr lang="it-IT" sz="2000" dirty="0">
                <a:latin typeface="Arial"/>
                <a:cs typeface="Arial"/>
              </a:rPr>
              <a:t> </a:t>
            </a:r>
          </a:p>
          <a:p>
            <a:r>
              <a:rPr lang="it-IT" sz="2000" dirty="0">
                <a:latin typeface="Arial"/>
                <a:cs typeface="Arial"/>
              </a:rPr>
              <a:t> </a:t>
            </a:r>
            <a:r>
              <a:rPr lang="it-IT" sz="2000" b="1" dirty="0" smtClean="0">
                <a:latin typeface="Arial"/>
                <a:cs typeface="Arial"/>
              </a:rPr>
              <a:t>Rosmarino</a:t>
            </a:r>
            <a:endParaRPr lang="it-IT" sz="2000" dirty="0">
              <a:latin typeface="Arial"/>
              <a:cs typeface="Arial"/>
            </a:endParaRPr>
          </a:p>
          <a:p>
            <a:r>
              <a:rPr lang="it-IT" sz="2000" i="1" dirty="0" err="1">
                <a:latin typeface="Arial"/>
                <a:cs typeface="Arial"/>
              </a:rPr>
              <a:t>Rosmarinus</a:t>
            </a:r>
            <a:r>
              <a:rPr lang="it-IT" sz="2000" i="1" dirty="0">
                <a:latin typeface="Arial"/>
                <a:cs typeface="Arial"/>
              </a:rPr>
              <a:t> </a:t>
            </a:r>
            <a:r>
              <a:rPr lang="it-IT" sz="2000" i="1" dirty="0" err="1">
                <a:latin typeface="Arial"/>
                <a:cs typeface="Arial"/>
              </a:rPr>
              <a:t>officinalis</a:t>
            </a:r>
            <a:r>
              <a:rPr lang="it-IT" sz="2000" i="1" dirty="0">
                <a:latin typeface="Arial"/>
                <a:cs typeface="Arial"/>
              </a:rPr>
              <a:t>: </a:t>
            </a:r>
            <a:r>
              <a:rPr lang="it-IT" sz="2000" dirty="0">
                <a:latin typeface="Arial"/>
                <a:cs typeface="Arial"/>
              </a:rPr>
              <a:t>il nome generico significa “rugiada” (</a:t>
            </a:r>
            <a:r>
              <a:rPr lang="it-IT" sz="2000" i="1" dirty="0" err="1">
                <a:latin typeface="Arial"/>
                <a:cs typeface="Arial"/>
              </a:rPr>
              <a:t>ros</a:t>
            </a:r>
            <a:r>
              <a:rPr lang="it-IT" sz="2000" i="1" dirty="0">
                <a:latin typeface="Arial"/>
                <a:cs typeface="Arial"/>
              </a:rPr>
              <a:t>), </a:t>
            </a:r>
            <a:r>
              <a:rPr lang="it-IT" sz="2000" dirty="0">
                <a:latin typeface="Arial"/>
                <a:cs typeface="Arial"/>
              </a:rPr>
              <a:t>nel senso di balsamo, di mare </a:t>
            </a:r>
            <a:r>
              <a:rPr lang="it-IT" sz="2000" i="1" dirty="0">
                <a:latin typeface="Arial"/>
                <a:cs typeface="Arial"/>
              </a:rPr>
              <a:t>(</a:t>
            </a:r>
            <a:r>
              <a:rPr lang="it-IT" sz="2000" i="1" dirty="0" err="1">
                <a:latin typeface="Arial"/>
                <a:cs typeface="Arial"/>
              </a:rPr>
              <a:t>marinus</a:t>
            </a:r>
            <a:r>
              <a:rPr lang="it-IT" sz="2000" i="1" dirty="0">
                <a:latin typeface="Arial"/>
                <a:cs typeface="Arial"/>
              </a:rPr>
              <a:t>)</a:t>
            </a:r>
            <a:endParaRPr lang="it-IT" sz="2000" dirty="0">
              <a:latin typeface="Arial"/>
              <a:cs typeface="Arial"/>
            </a:endParaRPr>
          </a:p>
          <a:p>
            <a:r>
              <a:rPr lang="it-IT" sz="2000" i="1" dirty="0">
                <a:latin typeface="Arial"/>
                <a:cs typeface="Arial"/>
              </a:rPr>
              <a:t> </a:t>
            </a:r>
            <a:endParaRPr lang="it-IT" sz="2000" dirty="0">
              <a:latin typeface="Arial"/>
              <a:cs typeface="Arial"/>
            </a:endParaRPr>
          </a:p>
          <a:p>
            <a:r>
              <a:rPr lang="it-IT" sz="2000" b="1" dirty="0">
                <a:latin typeface="Arial"/>
                <a:cs typeface="Arial"/>
              </a:rPr>
              <a:t>Salvia</a:t>
            </a:r>
            <a:endParaRPr lang="it-IT" sz="2000" dirty="0">
              <a:latin typeface="Arial"/>
              <a:cs typeface="Arial"/>
            </a:endParaRPr>
          </a:p>
          <a:p>
            <a:r>
              <a:rPr lang="it-IT" sz="2000" i="1" dirty="0">
                <a:latin typeface="Arial"/>
                <a:cs typeface="Arial"/>
              </a:rPr>
              <a:t>Salvia </a:t>
            </a:r>
            <a:r>
              <a:rPr lang="it-IT" sz="2000" i="1" dirty="0" err="1">
                <a:latin typeface="Arial"/>
                <a:cs typeface="Arial"/>
              </a:rPr>
              <a:t>officinalis</a:t>
            </a:r>
            <a:r>
              <a:rPr lang="it-IT" sz="2000" i="1" dirty="0">
                <a:latin typeface="Arial"/>
                <a:cs typeface="Arial"/>
              </a:rPr>
              <a:t>: </a:t>
            </a:r>
            <a:r>
              <a:rPr lang="it-IT" sz="2000" dirty="0">
                <a:latin typeface="Arial"/>
                <a:cs typeface="Arial"/>
              </a:rPr>
              <a:t>termine attribuito da Plinio (naturalista dell’antica Roma) a questa pianta e deriva dal sostantivo </a:t>
            </a:r>
            <a:r>
              <a:rPr lang="it-IT" sz="2000" i="1" dirty="0" err="1">
                <a:latin typeface="Arial"/>
                <a:cs typeface="Arial"/>
              </a:rPr>
              <a:t>salus</a:t>
            </a:r>
            <a:r>
              <a:rPr lang="it-IT" sz="2000" i="1" dirty="0">
                <a:latin typeface="Arial"/>
                <a:cs typeface="Arial"/>
              </a:rPr>
              <a:t> </a:t>
            </a:r>
            <a:r>
              <a:rPr lang="it-IT" sz="2000" dirty="0">
                <a:latin typeface="Arial"/>
                <a:cs typeface="Arial"/>
              </a:rPr>
              <a:t>(salute)per le proprietà curative e magiche che le sono state attribuite in passato</a:t>
            </a:r>
          </a:p>
          <a:p>
            <a:r>
              <a:rPr lang="it-IT" dirty="0"/>
              <a:t> </a:t>
            </a:r>
          </a:p>
        </p:txBody>
      </p:sp>
    </p:spTree>
    <p:extLst>
      <p:ext uri="{BB962C8B-B14F-4D97-AF65-F5344CB8AC3E}">
        <p14:creationId xmlns:p14="http://schemas.microsoft.com/office/powerpoint/2010/main" val="2947730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11200" y="504547"/>
            <a:ext cx="7708900" cy="5940088"/>
          </a:xfrm>
          <a:prstGeom prst="rect">
            <a:avLst/>
          </a:prstGeom>
        </p:spPr>
        <p:txBody>
          <a:bodyPr wrap="square">
            <a:spAutoFit/>
          </a:bodyPr>
          <a:lstStyle/>
          <a:p>
            <a:r>
              <a:rPr lang="it-IT" dirty="0"/>
              <a:t> </a:t>
            </a:r>
            <a:r>
              <a:rPr lang="it-IT" sz="2000" b="1" dirty="0">
                <a:latin typeface="Arial"/>
                <a:cs typeface="Arial"/>
              </a:rPr>
              <a:t>Sedano </a:t>
            </a:r>
            <a:r>
              <a:rPr lang="it-IT" sz="2000" i="1" dirty="0">
                <a:latin typeface="Arial"/>
                <a:cs typeface="Arial"/>
              </a:rPr>
              <a:t>(</a:t>
            </a:r>
            <a:r>
              <a:rPr lang="it-IT" sz="2000" i="1" dirty="0" err="1">
                <a:latin typeface="Arial"/>
                <a:cs typeface="Arial"/>
              </a:rPr>
              <a:t>buras</a:t>
            </a:r>
            <a:r>
              <a:rPr lang="it-IT" sz="2000" i="1" dirty="0">
                <a:latin typeface="Arial"/>
                <a:cs typeface="Arial"/>
              </a:rPr>
              <a:t>)</a:t>
            </a:r>
            <a:endParaRPr lang="it-IT" sz="2000" dirty="0">
              <a:latin typeface="Arial"/>
              <a:cs typeface="Arial"/>
            </a:endParaRPr>
          </a:p>
          <a:p>
            <a:r>
              <a:rPr lang="it-IT" sz="2000" i="1" dirty="0" smtClean="0">
                <a:latin typeface="Arial"/>
                <a:cs typeface="Arial"/>
              </a:rPr>
              <a:t> </a:t>
            </a:r>
            <a:r>
              <a:rPr lang="it-IT" sz="2000" i="1" dirty="0" err="1" smtClean="0">
                <a:latin typeface="Arial"/>
                <a:cs typeface="Arial"/>
              </a:rPr>
              <a:t>Apium</a:t>
            </a:r>
            <a:r>
              <a:rPr lang="it-IT" sz="2000" i="1" dirty="0" smtClean="0">
                <a:latin typeface="Arial"/>
                <a:cs typeface="Arial"/>
              </a:rPr>
              <a:t> </a:t>
            </a:r>
            <a:r>
              <a:rPr lang="it-IT" sz="2000" i="1" dirty="0" err="1">
                <a:latin typeface="Arial"/>
                <a:cs typeface="Arial"/>
              </a:rPr>
              <a:t>graveolens</a:t>
            </a:r>
            <a:r>
              <a:rPr lang="it-IT" sz="2000" i="1" dirty="0">
                <a:latin typeface="Arial"/>
                <a:cs typeface="Arial"/>
              </a:rPr>
              <a:t>: </a:t>
            </a:r>
            <a:r>
              <a:rPr lang="it-IT" sz="2000" dirty="0">
                <a:latin typeface="Arial"/>
                <a:cs typeface="Arial"/>
              </a:rPr>
              <a:t>da “</a:t>
            </a:r>
            <a:r>
              <a:rPr lang="it-IT" sz="2000" dirty="0" err="1">
                <a:latin typeface="Arial"/>
                <a:cs typeface="Arial"/>
              </a:rPr>
              <a:t>apium</a:t>
            </a:r>
            <a:r>
              <a:rPr lang="it-IT" sz="2000" dirty="0">
                <a:latin typeface="Arial"/>
                <a:cs typeface="Arial"/>
              </a:rPr>
              <a:t>”, di origine latina, forse correlato al </a:t>
            </a:r>
            <a:r>
              <a:rPr lang="it-IT" sz="2000" dirty="0" smtClean="0">
                <a:latin typeface="Arial"/>
                <a:cs typeface="Arial"/>
              </a:rPr>
              <a:t>   celtico </a:t>
            </a:r>
            <a:r>
              <a:rPr lang="it-IT" sz="2000" dirty="0">
                <a:latin typeface="Arial"/>
                <a:cs typeface="Arial"/>
              </a:rPr>
              <a:t>“</a:t>
            </a:r>
            <a:r>
              <a:rPr lang="it-IT" sz="2000" dirty="0" err="1">
                <a:latin typeface="Arial"/>
                <a:cs typeface="Arial"/>
              </a:rPr>
              <a:t>apon</a:t>
            </a:r>
            <a:r>
              <a:rPr lang="it-IT" sz="2000" dirty="0">
                <a:latin typeface="Arial"/>
                <a:cs typeface="Arial"/>
              </a:rPr>
              <a:t>” (acqua, perché specie originaria di luoghi paludosi); il termine specifico significa dall’odore penetrante</a:t>
            </a:r>
          </a:p>
          <a:p>
            <a:endParaRPr lang="it-IT" sz="2000" b="1" dirty="0" smtClean="0">
              <a:latin typeface="Arial"/>
              <a:cs typeface="Arial"/>
            </a:endParaRPr>
          </a:p>
          <a:p>
            <a:r>
              <a:rPr lang="it-IT" sz="2000" b="1" dirty="0" smtClean="0">
                <a:latin typeface="Arial"/>
                <a:cs typeface="Arial"/>
              </a:rPr>
              <a:t>Timo</a:t>
            </a:r>
            <a:endParaRPr lang="it-IT" sz="2000" dirty="0">
              <a:latin typeface="Arial"/>
              <a:cs typeface="Arial"/>
            </a:endParaRPr>
          </a:p>
          <a:p>
            <a:r>
              <a:rPr lang="it-IT" sz="2000" i="1" dirty="0" err="1">
                <a:latin typeface="Arial"/>
                <a:cs typeface="Arial"/>
              </a:rPr>
              <a:t>Thymus</a:t>
            </a:r>
            <a:r>
              <a:rPr lang="it-IT" sz="2000" i="1" dirty="0">
                <a:latin typeface="Arial"/>
                <a:cs typeface="Arial"/>
              </a:rPr>
              <a:t> </a:t>
            </a:r>
            <a:r>
              <a:rPr lang="it-IT" sz="2000" i="1" dirty="0" err="1">
                <a:latin typeface="Arial"/>
                <a:cs typeface="Arial"/>
              </a:rPr>
              <a:t>vulgaris</a:t>
            </a:r>
            <a:r>
              <a:rPr lang="it-IT" sz="2000" i="1" dirty="0">
                <a:latin typeface="Arial"/>
                <a:cs typeface="Arial"/>
              </a:rPr>
              <a:t>: </a:t>
            </a:r>
            <a:r>
              <a:rPr lang="it-IT" sz="2000" dirty="0">
                <a:latin typeface="Arial"/>
                <a:cs typeface="Arial"/>
              </a:rPr>
              <a:t>questo termine, usato da Virgilio, deriva dall’egiziano </a:t>
            </a:r>
            <a:r>
              <a:rPr lang="it-IT" sz="2000" i="1" dirty="0" err="1">
                <a:latin typeface="Arial"/>
                <a:cs typeface="Arial"/>
              </a:rPr>
              <a:t>tham</a:t>
            </a:r>
            <a:r>
              <a:rPr lang="it-IT" sz="2000" i="1" dirty="0">
                <a:latin typeface="Arial"/>
                <a:cs typeface="Arial"/>
              </a:rPr>
              <a:t> </a:t>
            </a:r>
            <a:r>
              <a:rPr lang="it-IT" sz="2000" dirty="0">
                <a:latin typeface="Arial"/>
                <a:cs typeface="Arial"/>
              </a:rPr>
              <a:t>(in greco </a:t>
            </a:r>
            <a:r>
              <a:rPr lang="it-IT" sz="2000" i="1" dirty="0" err="1">
                <a:latin typeface="Arial"/>
                <a:cs typeface="Arial"/>
              </a:rPr>
              <a:t>thymos</a:t>
            </a:r>
            <a:r>
              <a:rPr lang="it-IT" sz="2000" dirty="0">
                <a:latin typeface="Arial"/>
                <a:cs typeface="Arial"/>
              </a:rPr>
              <a:t>) con riferimento ad una pianta usata per le imbalsamazioni;</a:t>
            </a:r>
          </a:p>
          <a:p>
            <a:r>
              <a:rPr lang="it-IT" sz="2000" dirty="0">
                <a:latin typeface="Arial"/>
                <a:cs typeface="Arial"/>
              </a:rPr>
              <a:t>il termine specifico </a:t>
            </a:r>
            <a:r>
              <a:rPr lang="it-IT" sz="2000" i="1" dirty="0" err="1">
                <a:latin typeface="Arial"/>
                <a:cs typeface="Arial"/>
              </a:rPr>
              <a:t>vulgaris</a:t>
            </a:r>
            <a:r>
              <a:rPr lang="it-IT" sz="2000" dirty="0">
                <a:latin typeface="Arial"/>
                <a:cs typeface="Arial"/>
              </a:rPr>
              <a:t> indica “comune”</a:t>
            </a:r>
          </a:p>
          <a:p>
            <a:r>
              <a:rPr lang="it-IT" sz="2000" dirty="0">
                <a:latin typeface="Arial"/>
                <a:cs typeface="Arial"/>
              </a:rPr>
              <a:t> </a:t>
            </a:r>
          </a:p>
          <a:p>
            <a:r>
              <a:rPr lang="it-IT" sz="2000" dirty="0">
                <a:latin typeface="Arial"/>
                <a:cs typeface="Arial"/>
              </a:rPr>
              <a:t> </a:t>
            </a:r>
            <a:r>
              <a:rPr lang="it-IT" sz="2000" b="1" dirty="0" smtClean="0">
                <a:latin typeface="Arial"/>
                <a:cs typeface="Arial"/>
              </a:rPr>
              <a:t>Basilico</a:t>
            </a:r>
            <a:r>
              <a:rPr lang="it-IT" sz="2000" dirty="0" smtClean="0">
                <a:latin typeface="Arial"/>
                <a:cs typeface="Arial"/>
              </a:rPr>
              <a:t> </a:t>
            </a:r>
            <a:r>
              <a:rPr lang="it-IT" sz="2000" i="1" dirty="0">
                <a:latin typeface="Arial"/>
                <a:cs typeface="Arial"/>
              </a:rPr>
              <a:t>(</a:t>
            </a:r>
            <a:r>
              <a:rPr lang="it-IT" sz="2000" i="1" dirty="0" err="1">
                <a:latin typeface="Arial"/>
                <a:cs typeface="Arial"/>
              </a:rPr>
              <a:t>Basilic</a:t>
            </a:r>
            <a:r>
              <a:rPr lang="it-IT" sz="2000" i="1" dirty="0">
                <a:latin typeface="Arial"/>
                <a:cs typeface="Arial"/>
              </a:rPr>
              <a:t>)</a:t>
            </a:r>
            <a:endParaRPr lang="it-IT" sz="2000" dirty="0">
              <a:latin typeface="Arial"/>
              <a:cs typeface="Arial"/>
            </a:endParaRPr>
          </a:p>
          <a:p>
            <a:r>
              <a:rPr lang="it-IT" sz="2000" i="1" dirty="0" err="1">
                <a:latin typeface="Arial"/>
                <a:cs typeface="Arial"/>
              </a:rPr>
              <a:t>Ocymum</a:t>
            </a:r>
            <a:r>
              <a:rPr lang="it-IT" sz="2000" i="1" dirty="0">
                <a:latin typeface="Arial"/>
                <a:cs typeface="Arial"/>
              </a:rPr>
              <a:t> </a:t>
            </a:r>
            <a:r>
              <a:rPr lang="it-IT" sz="2000" i="1" dirty="0" err="1">
                <a:latin typeface="Arial"/>
                <a:cs typeface="Arial"/>
              </a:rPr>
              <a:t>basilicum</a:t>
            </a:r>
            <a:r>
              <a:rPr lang="it-IT" sz="2000" i="1" dirty="0">
                <a:latin typeface="Arial"/>
                <a:cs typeface="Arial"/>
              </a:rPr>
              <a:t>: </a:t>
            </a:r>
            <a:r>
              <a:rPr lang="it-IT" sz="2000" dirty="0">
                <a:latin typeface="Arial"/>
                <a:cs typeface="Arial"/>
              </a:rPr>
              <a:t>dal greco “</a:t>
            </a:r>
            <a:r>
              <a:rPr lang="it-IT" sz="2000" dirty="0" err="1">
                <a:latin typeface="Arial"/>
                <a:cs typeface="Arial"/>
              </a:rPr>
              <a:t>ocìmon</a:t>
            </a:r>
            <a:r>
              <a:rPr lang="it-IT" sz="2000" dirty="0">
                <a:latin typeface="Arial"/>
                <a:cs typeface="Arial"/>
              </a:rPr>
              <a:t>” (che emana odore) e “</a:t>
            </a:r>
            <a:r>
              <a:rPr lang="it-IT" sz="2000" dirty="0" err="1">
                <a:latin typeface="Arial"/>
                <a:cs typeface="Arial"/>
              </a:rPr>
              <a:t>basilikon</a:t>
            </a:r>
            <a:r>
              <a:rPr lang="it-IT" sz="2000" dirty="0">
                <a:latin typeface="Arial"/>
                <a:cs typeface="Arial"/>
              </a:rPr>
              <a:t>” (pianta regale, maestosa)</a:t>
            </a:r>
          </a:p>
          <a:p>
            <a:r>
              <a:rPr lang="it-IT" sz="2000" dirty="0">
                <a:latin typeface="Arial"/>
                <a:cs typeface="Arial"/>
              </a:rPr>
              <a:t> </a:t>
            </a:r>
          </a:p>
          <a:p>
            <a:r>
              <a:rPr lang="it-IT" sz="2000" b="1" dirty="0">
                <a:latin typeface="Arial"/>
                <a:cs typeface="Arial"/>
              </a:rPr>
              <a:t>Prezzemolo </a:t>
            </a:r>
            <a:r>
              <a:rPr lang="it-IT" sz="2000" i="1" dirty="0">
                <a:latin typeface="Arial"/>
                <a:cs typeface="Arial"/>
              </a:rPr>
              <a:t>(</a:t>
            </a:r>
            <a:r>
              <a:rPr lang="it-IT" sz="2000" i="1" dirty="0" err="1">
                <a:latin typeface="Arial"/>
                <a:cs typeface="Arial"/>
              </a:rPr>
              <a:t>pananselmul</a:t>
            </a:r>
            <a:r>
              <a:rPr lang="it-IT" sz="2000" i="1" dirty="0">
                <a:latin typeface="Arial"/>
                <a:cs typeface="Arial"/>
              </a:rPr>
              <a:t>)</a:t>
            </a:r>
            <a:endParaRPr lang="it-IT" sz="2000" dirty="0">
              <a:latin typeface="Arial"/>
              <a:cs typeface="Arial"/>
            </a:endParaRPr>
          </a:p>
          <a:p>
            <a:r>
              <a:rPr lang="it-IT" sz="2000" i="1" dirty="0" err="1">
                <a:latin typeface="Arial"/>
                <a:cs typeface="Arial"/>
              </a:rPr>
              <a:t>Petroselinum</a:t>
            </a:r>
            <a:r>
              <a:rPr lang="it-IT" sz="2000" i="1" dirty="0">
                <a:latin typeface="Arial"/>
                <a:cs typeface="Arial"/>
              </a:rPr>
              <a:t> </a:t>
            </a:r>
            <a:r>
              <a:rPr lang="it-IT" sz="2000" i="1" dirty="0" err="1">
                <a:latin typeface="Arial"/>
                <a:cs typeface="Arial"/>
              </a:rPr>
              <a:t>hortense:</a:t>
            </a:r>
            <a:r>
              <a:rPr lang="it-IT" sz="2000" dirty="0" err="1">
                <a:latin typeface="Arial"/>
                <a:cs typeface="Arial"/>
              </a:rPr>
              <a:t>deriva</a:t>
            </a:r>
            <a:r>
              <a:rPr lang="it-IT" sz="2000" dirty="0">
                <a:latin typeface="Arial"/>
                <a:cs typeface="Arial"/>
              </a:rPr>
              <a:t> da due parole del greco antico, che significano “pietra” e “sedano”: sedano che cresce fra le pietre)</a:t>
            </a:r>
          </a:p>
          <a:p>
            <a:r>
              <a:rPr lang="it-IT" sz="2000" dirty="0">
                <a:latin typeface="Arial"/>
                <a:cs typeface="Arial"/>
              </a:rPr>
              <a:t> </a:t>
            </a:r>
          </a:p>
        </p:txBody>
      </p:sp>
    </p:spTree>
    <p:extLst>
      <p:ext uri="{BB962C8B-B14F-4D97-AF65-F5344CB8AC3E}">
        <p14:creationId xmlns:p14="http://schemas.microsoft.com/office/powerpoint/2010/main" val="3623316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25500" y="664339"/>
            <a:ext cx="7289800" cy="2554545"/>
          </a:xfrm>
          <a:prstGeom prst="rect">
            <a:avLst/>
          </a:prstGeom>
        </p:spPr>
        <p:txBody>
          <a:bodyPr wrap="square">
            <a:spAutoFit/>
          </a:bodyPr>
          <a:lstStyle/>
          <a:p>
            <a:r>
              <a:rPr lang="it-IT" sz="2000" b="1" dirty="0">
                <a:latin typeface="Arial"/>
                <a:cs typeface="Arial"/>
              </a:rPr>
              <a:t>Luppolo </a:t>
            </a:r>
            <a:r>
              <a:rPr lang="it-IT" sz="2000" i="1" dirty="0">
                <a:latin typeface="Arial"/>
                <a:cs typeface="Arial"/>
              </a:rPr>
              <a:t>(</a:t>
            </a:r>
            <a:r>
              <a:rPr lang="it-IT" sz="2000" i="1" dirty="0" err="1">
                <a:latin typeface="Arial"/>
                <a:cs typeface="Arial"/>
              </a:rPr>
              <a:t>luvertin</a:t>
            </a:r>
            <a:r>
              <a:rPr lang="it-IT" sz="2000" i="1" dirty="0">
                <a:latin typeface="Arial"/>
                <a:cs typeface="Arial"/>
              </a:rPr>
              <a:t>)</a:t>
            </a:r>
            <a:endParaRPr lang="it-IT" sz="2000" dirty="0">
              <a:latin typeface="Arial"/>
              <a:cs typeface="Arial"/>
            </a:endParaRPr>
          </a:p>
          <a:p>
            <a:r>
              <a:rPr lang="it-IT" sz="2000" i="1" dirty="0" err="1">
                <a:latin typeface="Arial"/>
                <a:cs typeface="Arial"/>
              </a:rPr>
              <a:t>Humulus</a:t>
            </a:r>
            <a:r>
              <a:rPr lang="it-IT" sz="2000" i="1" dirty="0">
                <a:latin typeface="Arial"/>
                <a:cs typeface="Arial"/>
              </a:rPr>
              <a:t> </a:t>
            </a:r>
            <a:r>
              <a:rPr lang="it-IT" sz="2000" i="1" dirty="0" err="1">
                <a:latin typeface="Arial"/>
                <a:cs typeface="Arial"/>
              </a:rPr>
              <a:t>lupulus</a:t>
            </a:r>
            <a:r>
              <a:rPr lang="it-IT" sz="2000" i="1" dirty="0">
                <a:latin typeface="Arial"/>
                <a:cs typeface="Arial"/>
              </a:rPr>
              <a:t>: </a:t>
            </a:r>
            <a:r>
              <a:rPr lang="it-IT" sz="2000" dirty="0">
                <a:latin typeface="Arial"/>
                <a:cs typeface="Arial"/>
              </a:rPr>
              <a:t>deriva da </a:t>
            </a:r>
            <a:r>
              <a:rPr lang="it-IT" sz="2000" i="1" dirty="0">
                <a:latin typeface="Arial"/>
                <a:cs typeface="Arial"/>
              </a:rPr>
              <a:t>humus </a:t>
            </a:r>
            <a:r>
              <a:rPr lang="it-IT" sz="2000" dirty="0">
                <a:latin typeface="Arial"/>
                <a:cs typeface="Arial"/>
              </a:rPr>
              <a:t>(terra) perché è è prostrato, fin che non si aggrappa ad un sostegno al quale avvolgersi, fino a soffocarlo (da </a:t>
            </a:r>
            <a:r>
              <a:rPr lang="it-IT" sz="2000" i="1" dirty="0">
                <a:latin typeface="Arial"/>
                <a:cs typeface="Arial"/>
              </a:rPr>
              <a:t>lupus – </a:t>
            </a:r>
            <a:r>
              <a:rPr lang="it-IT" sz="2000" dirty="0">
                <a:latin typeface="Arial"/>
                <a:cs typeface="Arial"/>
              </a:rPr>
              <a:t>lupo); i  frutti, avvolti da brattee cartacee a maturità, vengono utilizzati per schiarire, conservare e aromatizzare la birra; i giovani germogli, in primavera, vengono raccolti e cucinati, hanno un sapore che ricorda gli asparagi</a:t>
            </a:r>
          </a:p>
        </p:txBody>
      </p:sp>
    </p:spTree>
    <p:extLst>
      <p:ext uri="{BB962C8B-B14F-4D97-AF65-F5344CB8AC3E}">
        <p14:creationId xmlns:p14="http://schemas.microsoft.com/office/powerpoint/2010/main" val="128375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7700" y="2763838"/>
            <a:ext cx="8229600" cy="1143000"/>
          </a:xfrm>
        </p:spPr>
        <p:txBody>
          <a:bodyPr>
            <a:noAutofit/>
          </a:bodyPr>
          <a:lstStyle/>
          <a:p>
            <a:r>
              <a:rPr lang="it-IT" sz="8000" b="1" i="1" dirty="0" smtClean="0">
                <a:solidFill>
                  <a:srgbClr val="FF0000"/>
                </a:solidFill>
                <a:latin typeface="Arial"/>
                <a:cs typeface="Arial"/>
              </a:rPr>
              <a:t>LE PIANTE NEI MITI E NELLE VICENDE UMANE</a:t>
            </a:r>
            <a:endParaRPr lang="it-IT" sz="8000" b="1" i="1" dirty="0">
              <a:solidFill>
                <a:srgbClr val="FF0000"/>
              </a:solidFill>
              <a:latin typeface="Arial"/>
              <a:cs typeface="Arial"/>
            </a:endParaRPr>
          </a:p>
        </p:txBody>
      </p:sp>
    </p:spTree>
    <p:extLst>
      <p:ext uri="{BB962C8B-B14F-4D97-AF65-F5344CB8AC3E}">
        <p14:creationId xmlns:p14="http://schemas.microsoft.com/office/powerpoint/2010/main" val="2457863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smtClean="0">
                <a:solidFill>
                  <a:srgbClr val="0000FF"/>
                </a:solidFill>
              </a:rPr>
              <a:t>PIANTE E DIVINITA’</a:t>
            </a:r>
            <a:endParaRPr lang="it-IT" b="1" i="1" dirty="0">
              <a:solidFill>
                <a:srgbClr val="0000FF"/>
              </a:solidFill>
            </a:endParaRPr>
          </a:p>
        </p:txBody>
      </p:sp>
      <p:sp>
        <p:nvSpPr>
          <p:cNvPr id="5" name="Rettangolo 4"/>
          <p:cNvSpPr/>
          <p:nvPr/>
        </p:nvSpPr>
        <p:spPr>
          <a:xfrm>
            <a:off x="1155700" y="1574800"/>
            <a:ext cx="7035800" cy="4031873"/>
          </a:xfrm>
          <a:prstGeom prst="rect">
            <a:avLst/>
          </a:prstGeom>
        </p:spPr>
        <p:txBody>
          <a:bodyPr wrap="square">
            <a:spAutoFit/>
          </a:bodyPr>
          <a:lstStyle/>
          <a:p>
            <a:r>
              <a:rPr lang="it-IT" sz="3200" dirty="0">
                <a:latin typeface="Arial"/>
                <a:cs typeface="Arial"/>
              </a:rPr>
              <a:t>Nella mitologia spesso le piante vengono abbinate ad una divinità e assumono quindi una loro sacralità:</a:t>
            </a:r>
          </a:p>
          <a:p>
            <a:r>
              <a:rPr lang="it-IT" sz="3200" dirty="0">
                <a:latin typeface="Arial"/>
                <a:cs typeface="Arial"/>
              </a:rPr>
              <a:t>l’</a:t>
            </a:r>
            <a:r>
              <a:rPr lang="it-IT" sz="3200" i="1" dirty="0">
                <a:latin typeface="Arial"/>
                <a:cs typeface="Arial"/>
              </a:rPr>
              <a:t>alloro</a:t>
            </a:r>
            <a:r>
              <a:rPr lang="it-IT" sz="3200" dirty="0">
                <a:latin typeface="Arial"/>
                <a:cs typeface="Arial"/>
              </a:rPr>
              <a:t> era sacro ad Apollo,</a:t>
            </a:r>
          </a:p>
          <a:p>
            <a:r>
              <a:rPr lang="it-IT" sz="3200" dirty="0">
                <a:latin typeface="Arial"/>
                <a:cs typeface="Arial"/>
              </a:rPr>
              <a:t>l’</a:t>
            </a:r>
            <a:r>
              <a:rPr lang="it-IT" sz="3200" i="1" dirty="0">
                <a:latin typeface="Arial"/>
                <a:cs typeface="Arial"/>
              </a:rPr>
              <a:t>olivo</a:t>
            </a:r>
            <a:r>
              <a:rPr lang="it-IT" sz="3200" b="1" i="1" dirty="0">
                <a:latin typeface="Arial"/>
                <a:cs typeface="Arial"/>
              </a:rPr>
              <a:t> </a:t>
            </a:r>
            <a:r>
              <a:rPr lang="it-IT" sz="3200" dirty="0">
                <a:latin typeface="Arial"/>
                <a:cs typeface="Arial"/>
              </a:rPr>
              <a:t>ad Atena,</a:t>
            </a:r>
          </a:p>
          <a:p>
            <a:r>
              <a:rPr lang="it-IT" sz="3200" dirty="0">
                <a:latin typeface="Arial"/>
                <a:cs typeface="Arial"/>
              </a:rPr>
              <a:t>il </a:t>
            </a:r>
            <a:r>
              <a:rPr lang="it-IT" sz="3200" i="1" dirty="0">
                <a:latin typeface="Arial"/>
                <a:cs typeface="Arial"/>
              </a:rPr>
              <a:t>mirto </a:t>
            </a:r>
            <a:r>
              <a:rPr lang="it-IT" sz="3200" dirty="0">
                <a:latin typeface="Arial"/>
                <a:cs typeface="Arial"/>
              </a:rPr>
              <a:t>a Venere,</a:t>
            </a:r>
          </a:p>
          <a:p>
            <a:r>
              <a:rPr lang="it-IT" sz="3200" dirty="0">
                <a:latin typeface="Arial"/>
                <a:cs typeface="Arial"/>
              </a:rPr>
              <a:t>la </a:t>
            </a:r>
            <a:r>
              <a:rPr lang="it-IT" sz="3200" i="1" dirty="0">
                <a:latin typeface="Arial"/>
                <a:cs typeface="Arial"/>
              </a:rPr>
              <a:t>quercia </a:t>
            </a:r>
            <a:r>
              <a:rPr lang="it-IT" sz="3200" dirty="0">
                <a:latin typeface="Arial"/>
                <a:cs typeface="Arial"/>
              </a:rPr>
              <a:t>a Giove,</a:t>
            </a:r>
          </a:p>
          <a:p>
            <a:r>
              <a:rPr lang="it-IT" sz="3200" dirty="0">
                <a:latin typeface="Arial"/>
                <a:cs typeface="Arial"/>
              </a:rPr>
              <a:t>il </a:t>
            </a:r>
            <a:r>
              <a:rPr lang="it-IT" sz="3200" i="1" dirty="0">
                <a:latin typeface="Arial"/>
                <a:cs typeface="Arial"/>
              </a:rPr>
              <a:t>leccio </a:t>
            </a:r>
            <a:r>
              <a:rPr lang="it-IT" sz="3200" dirty="0">
                <a:latin typeface="Arial"/>
                <a:cs typeface="Arial"/>
              </a:rPr>
              <a:t>a Diana nemorense</a:t>
            </a:r>
          </a:p>
        </p:txBody>
      </p:sp>
    </p:spTree>
    <p:extLst>
      <p:ext uri="{BB962C8B-B14F-4D97-AF65-F5344CB8AC3E}">
        <p14:creationId xmlns:p14="http://schemas.microsoft.com/office/powerpoint/2010/main" val="3251149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414338"/>
            <a:ext cx="8229600" cy="690562"/>
          </a:xfrm>
        </p:spPr>
        <p:txBody>
          <a:bodyPr>
            <a:normAutofit fontScale="90000"/>
          </a:bodyPr>
          <a:lstStyle/>
          <a:p>
            <a:r>
              <a:rPr lang="it-IT" sz="4000" b="1" i="1" dirty="0">
                <a:solidFill>
                  <a:srgbClr val="0000FF"/>
                </a:solidFill>
              </a:rPr>
              <a:t>GLI ALBERI NELLE LEGGENDE POPOLARI</a:t>
            </a:r>
            <a:r>
              <a:rPr lang="it-IT" dirty="0">
                <a:solidFill>
                  <a:srgbClr val="0000FF"/>
                </a:solidFill>
              </a:rPr>
              <a:t/>
            </a:r>
            <a:br>
              <a:rPr lang="it-IT" dirty="0">
                <a:solidFill>
                  <a:srgbClr val="0000FF"/>
                </a:solidFill>
              </a:rPr>
            </a:br>
            <a:endParaRPr lang="it-IT" dirty="0">
              <a:solidFill>
                <a:srgbClr val="0000FF"/>
              </a:solidFill>
            </a:endParaRPr>
          </a:p>
        </p:txBody>
      </p:sp>
      <p:sp>
        <p:nvSpPr>
          <p:cNvPr id="5" name="Rettangolo 4"/>
          <p:cNvSpPr/>
          <p:nvPr/>
        </p:nvSpPr>
        <p:spPr>
          <a:xfrm>
            <a:off x="762000" y="1266915"/>
            <a:ext cx="7353300" cy="5601533"/>
          </a:xfrm>
          <a:prstGeom prst="rect">
            <a:avLst/>
          </a:prstGeom>
        </p:spPr>
        <p:txBody>
          <a:bodyPr wrap="square">
            <a:spAutoFit/>
          </a:bodyPr>
          <a:lstStyle/>
          <a:p>
            <a:r>
              <a:rPr lang="it-IT" sz="2000" dirty="0">
                <a:latin typeface="Arial"/>
                <a:cs typeface="Arial"/>
              </a:rPr>
              <a:t>Gli alberi spesso vengono “antropizzati”, attribuendo loro comportamenti, vizi, virtù del genere umano, ecco alcuni esempi</a:t>
            </a:r>
          </a:p>
          <a:p>
            <a:r>
              <a:rPr lang="it-IT" sz="2000" dirty="0">
                <a:latin typeface="Arial"/>
                <a:cs typeface="Arial"/>
              </a:rPr>
              <a:t> </a:t>
            </a:r>
          </a:p>
          <a:p>
            <a:r>
              <a:rPr lang="it-IT" sz="2000" dirty="0">
                <a:latin typeface="Arial"/>
                <a:cs typeface="Arial"/>
              </a:rPr>
              <a:t>I </a:t>
            </a:r>
            <a:r>
              <a:rPr lang="it-IT" sz="2000" b="1" i="1" dirty="0">
                <a:latin typeface="Arial"/>
                <a:cs typeface="Arial"/>
              </a:rPr>
              <a:t>faggi </a:t>
            </a:r>
            <a:r>
              <a:rPr lang="it-IT" sz="2000" dirty="0">
                <a:latin typeface="Arial"/>
                <a:cs typeface="Arial"/>
              </a:rPr>
              <a:t>rappresentano gli operai della fabbrica del bosco, tutti compatti nel difendere tenacemente il territorio</a:t>
            </a:r>
          </a:p>
          <a:p>
            <a:r>
              <a:rPr lang="it-IT" sz="2000" dirty="0">
                <a:latin typeface="Arial"/>
                <a:cs typeface="Arial"/>
              </a:rPr>
              <a:t> </a:t>
            </a:r>
          </a:p>
          <a:p>
            <a:r>
              <a:rPr lang="it-IT" sz="2000" dirty="0">
                <a:latin typeface="Arial"/>
                <a:cs typeface="Arial"/>
              </a:rPr>
              <a:t>Il </a:t>
            </a:r>
            <a:r>
              <a:rPr lang="it-IT" sz="2000" b="1" i="1" dirty="0">
                <a:latin typeface="Arial"/>
                <a:cs typeface="Arial"/>
              </a:rPr>
              <a:t>pioppo </a:t>
            </a:r>
            <a:r>
              <a:rPr lang="it-IT" sz="2000" dirty="0">
                <a:latin typeface="Arial"/>
                <a:cs typeface="Arial"/>
              </a:rPr>
              <a:t>perde le foglie senza fare rumore, viene considerato un “albero da poco”. Ma è con la morte che avviene il riscatto, stritolato dalle macine, pressato e trasformato in fogli di carta, anche pregiata, diventa la sede su cui vengono stampati i capolavori della letteratura e della scienza</a:t>
            </a:r>
          </a:p>
          <a:p>
            <a:r>
              <a:rPr lang="it-IT" sz="2000" dirty="0">
                <a:latin typeface="Arial"/>
                <a:cs typeface="Arial"/>
              </a:rPr>
              <a:t> </a:t>
            </a:r>
          </a:p>
          <a:p>
            <a:r>
              <a:rPr lang="it-IT" sz="2000" dirty="0">
                <a:latin typeface="Arial"/>
                <a:cs typeface="Arial"/>
              </a:rPr>
              <a:t>La </a:t>
            </a:r>
            <a:r>
              <a:rPr lang="it-IT" sz="2000" b="1" i="1" dirty="0">
                <a:latin typeface="Arial"/>
                <a:cs typeface="Arial"/>
              </a:rPr>
              <a:t>betulla </a:t>
            </a:r>
            <a:r>
              <a:rPr lang="it-IT" sz="2000" dirty="0">
                <a:latin typeface="Arial"/>
                <a:cs typeface="Arial"/>
              </a:rPr>
              <a:t>è la Regina del bosco, sempre elegante nella sua veste candida, concede le sue grazie a chi decide lei, con i i suoi rami flessuosi mossi dall’alito di vento</a:t>
            </a:r>
          </a:p>
          <a:p>
            <a:r>
              <a:rPr lang="it-IT" sz="2000" dirty="0">
                <a:latin typeface="Arial"/>
                <a:cs typeface="Arial"/>
              </a:rPr>
              <a:t> </a:t>
            </a:r>
          </a:p>
          <a:p>
            <a:r>
              <a:rPr lang="it-IT" dirty="0"/>
              <a:t> </a:t>
            </a:r>
          </a:p>
        </p:txBody>
      </p:sp>
    </p:spTree>
    <p:extLst>
      <p:ext uri="{BB962C8B-B14F-4D97-AF65-F5344CB8AC3E}">
        <p14:creationId xmlns:p14="http://schemas.microsoft.com/office/powerpoint/2010/main" val="969819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00100" y="992644"/>
            <a:ext cx="7569200" cy="4708981"/>
          </a:xfrm>
          <a:prstGeom prst="rect">
            <a:avLst/>
          </a:prstGeom>
        </p:spPr>
        <p:txBody>
          <a:bodyPr wrap="square">
            <a:spAutoFit/>
          </a:bodyPr>
          <a:lstStyle/>
          <a:p>
            <a:r>
              <a:rPr lang="it-IT" sz="2000" dirty="0">
                <a:latin typeface="Arial"/>
                <a:cs typeface="Arial"/>
              </a:rPr>
              <a:t>L’ </a:t>
            </a:r>
            <a:r>
              <a:rPr lang="it-IT" sz="2000" b="1" i="1" dirty="0">
                <a:latin typeface="Arial"/>
                <a:cs typeface="Arial"/>
              </a:rPr>
              <a:t>abete bianco</a:t>
            </a:r>
            <a:r>
              <a:rPr lang="it-IT" sz="2000" dirty="0">
                <a:latin typeface="Arial"/>
                <a:cs typeface="Arial"/>
              </a:rPr>
              <a:t>, con il suo portamento imponente è il grande vecchio del bosco, il saggio a cui si rivolgono gli altri alberi per chiedere consigli</a:t>
            </a:r>
          </a:p>
          <a:p>
            <a:r>
              <a:rPr lang="it-IT" sz="2000" dirty="0">
                <a:latin typeface="Arial"/>
                <a:cs typeface="Arial"/>
              </a:rPr>
              <a:t> </a:t>
            </a:r>
          </a:p>
          <a:p>
            <a:r>
              <a:rPr lang="it-IT" sz="2000" dirty="0">
                <a:latin typeface="Arial"/>
                <a:cs typeface="Arial"/>
              </a:rPr>
              <a:t>Il </a:t>
            </a:r>
            <a:r>
              <a:rPr lang="it-IT" sz="2000" b="1" i="1" dirty="0">
                <a:latin typeface="Arial"/>
                <a:cs typeface="Arial"/>
              </a:rPr>
              <a:t>frassino</a:t>
            </a:r>
            <a:r>
              <a:rPr lang="it-IT" sz="2000" dirty="0">
                <a:latin typeface="Arial"/>
                <a:cs typeface="Arial"/>
              </a:rPr>
              <a:t> ha un legno duro ma elastico, investito dalla bufera si piega ma non si spezza; viene utilizzato per la fabbricazione di attrezzi ginnici</a:t>
            </a:r>
          </a:p>
          <a:p>
            <a:r>
              <a:rPr lang="it-IT" sz="2000" dirty="0">
                <a:latin typeface="Arial"/>
                <a:cs typeface="Arial"/>
              </a:rPr>
              <a:t> </a:t>
            </a:r>
          </a:p>
          <a:p>
            <a:r>
              <a:rPr lang="it-IT" sz="2000" dirty="0">
                <a:latin typeface="Arial"/>
                <a:cs typeface="Arial"/>
              </a:rPr>
              <a:t>Il </a:t>
            </a:r>
            <a:r>
              <a:rPr lang="it-IT" sz="2000" b="1" i="1" dirty="0">
                <a:latin typeface="Arial"/>
                <a:cs typeface="Arial"/>
              </a:rPr>
              <a:t>larice </a:t>
            </a:r>
            <a:r>
              <a:rPr lang="it-IT" sz="2000" dirty="0">
                <a:latin typeface="Arial"/>
                <a:cs typeface="Arial"/>
              </a:rPr>
              <a:t>è il “duro” della montagna, sfida le avversità da solo, si  incurva sotto il peso della neve, ma poi si rialza e tiene la testa ben dritta, rivolta verso il sole</a:t>
            </a:r>
          </a:p>
          <a:p>
            <a:r>
              <a:rPr lang="it-IT" sz="2000" dirty="0">
                <a:latin typeface="Arial"/>
                <a:cs typeface="Arial"/>
              </a:rPr>
              <a:t> </a:t>
            </a:r>
          </a:p>
          <a:p>
            <a:r>
              <a:rPr lang="it-IT" sz="2000" dirty="0">
                <a:latin typeface="Arial"/>
                <a:cs typeface="Arial"/>
              </a:rPr>
              <a:t>Il </a:t>
            </a:r>
            <a:r>
              <a:rPr lang="it-IT" sz="2000" b="1" i="1" dirty="0">
                <a:latin typeface="Arial"/>
                <a:cs typeface="Arial"/>
              </a:rPr>
              <a:t>carpino</a:t>
            </a:r>
            <a:r>
              <a:rPr lang="it-IT" sz="2000" b="1" dirty="0">
                <a:latin typeface="Arial"/>
                <a:cs typeface="Arial"/>
              </a:rPr>
              <a:t>  </a:t>
            </a:r>
            <a:r>
              <a:rPr lang="it-IT" sz="2000" dirty="0">
                <a:latin typeface="Arial"/>
                <a:cs typeface="Arial"/>
              </a:rPr>
              <a:t>cresce lentamente, ma forgia un legno duro che brucia nella stufa senza lasciare quasi braci, non vuol dare fastidio a nessuno, non lascia di sé la minima traccia</a:t>
            </a:r>
          </a:p>
        </p:txBody>
      </p:sp>
    </p:spTree>
    <p:extLst>
      <p:ext uri="{BB962C8B-B14F-4D97-AF65-F5344CB8AC3E}">
        <p14:creationId xmlns:p14="http://schemas.microsoft.com/office/powerpoint/2010/main" val="94398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924926" y="5024636"/>
            <a:ext cx="7278329" cy="1292662"/>
          </a:xfrm>
          <a:prstGeom prst="rect">
            <a:avLst/>
          </a:prstGeom>
        </p:spPr>
        <p:txBody>
          <a:bodyPr wrap="square">
            <a:spAutoFit/>
          </a:bodyPr>
          <a:lstStyle/>
          <a:p>
            <a:r>
              <a:rPr lang="it-IT" sz="2000" b="1" dirty="0">
                <a:latin typeface="Arial"/>
                <a:cs typeface="Arial"/>
              </a:rPr>
              <a:t>Betulla</a:t>
            </a:r>
            <a:r>
              <a:rPr lang="it-IT" sz="2000" dirty="0">
                <a:latin typeface="Arial"/>
                <a:cs typeface="Arial"/>
              </a:rPr>
              <a:t> (</a:t>
            </a:r>
            <a:r>
              <a:rPr lang="it-IT" sz="2000" i="1" dirty="0" err="1">
                <a:latin typeface="Arial"/>
                <a:cs typeface="Arial"/>
              </a:rPr>
              <a:t>bjula</a:t>
            </a:r>
            <a:r>
              <a:rPr lang="it-IT" sz="2000" dirty="0">
                <a:latin typeface="Arial"/>
                <a:cs typeface="Arial"/>
              </a:rPr>
              <a:t>)</a:t>
            </a:r>
          </a:p>
          <a:p>
            <a:r>
              <a:rPr lang="it-IT" sz="2000" i="1" dirty="0">
                <a:latin typeface="Arial"/>
                <a:cs typeface="Arial"/>
              </a:rPr>
              <a:t>Betula alba </a:t>
            </a:r>
            <a:r>
              <a:rPr lang="it-IT" sz="2000" dirty="0">
                <a:latin typeface="Arial"/>
                <a:cs typeface="Arial"/>
              </a:rPr>
              <a:t>o</a:t>
            </a:r>
            <a:r>
              <a:rPr lang="it-IT" sz="2000" i="1" dirty="0">
                <a:latin typeface="Arial"/>
                <a:cs typeface="Arial"/>
              </a:rPr>
              <a:t> pendula: </a:t>
            </a:r>
            <a:r>
              <a:rPr lang="it-IT" sz="2000" dirty="0">
                <a:latin typeface="Arial"/>
                <a:cs typeface="Arial"/>
              </a:rPr>
              <a:t>nome di derivazione gallica, corteccia bianca e rami penduli</a:t>
            </a:r>
          </a:p>
          <a:p>
            <a:r>
              <a:rPr lang="it-IT" dirty="0"/>
              <a:t> </a:t>
            </a:r>
          </a:p>
        </p:txBody>
      </p:sp>
      <p:pic>
        <p:nvPicPr>
          <p:cNvPr id="11" name="Immagine 10" descr="2. Betulla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98" y="471338"/>
            <a:ext cx="7499531" cy="4026594"/>
          </a:xfrm>
          <a:prstGeom prst="rect">
            <a:avLst/>
          </a:prstGeom>
        </p:spPr>
      </p:pic>
    </p:spTree>
    <p:extLst>
      <p:ext uri="{BB962C8B-B14F-4D97-AF65-F5344CB8AC3E}">
        <p14:creationId xmlns:p14="http://schemas.microsoft.com/office/powerpoint/2010/main" val="32007743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25500" y="727839"/>
            <a:ext cx="7315200" cy="2215991"/>
          </a:xfrm>
          <a:prstGeom prst="rect">
            <a:avLst/>
          </a:prstGeom>
        </p:spPr>
        <p:txBody>
          <a:bodyPr wrap="square">
            <a:spAutoFit/>
          </a:bodyPr>
          <a:lstStyle/>
          <a:p>
            <a:r>
              <a:rPr lang="it-IT" sz="2000" dirty="0">
                <a:latin typeface="Arial"/>
                <a:cs typeface="Arial"/>
              </a:rPr>
              <a:t>La </a:t>
            </a:r>
            <a:r>
              <a:rPr lang="it-IT" sz="2000" b="1" i="1" dirty="0">
                <a:latin typeface="Arial"/>
                <a:cs typeface="Arial"/>
              </a:rPr>
              <a:t>robinia </a:t>
            </a:r>
            <a:r>
              <a:rPr lang="it-IT" sz="2000" dirty="0">
                <a:latin typeface="Arial"/>
                <a:cs typeface="Arial"/>
              </a:rPr>
              <a:t>è taciturna, scontrosa con le sue spine, ma utile per consolidare le scarpate con le sue radici  potenti ed estese; brucia anche da verde, così si riscatta dalla brutta nomea che l’accompagna in vita; nel XVII secolo è stata importata dal Nord America onde disporre di legna da ardere per alimentare i forni del pane, che erano pubblici</a:t>
            </a:r>
          </a:p>
          <a:p>
            <a:r>
              <a:rPr lang="it-IT" dirty="0"/>
              <a:t> </a:t>
            </a:r>
          </a:p>
        </p:txBody>
      </p:sp>
      <p:sp>
        <p:nvSpPr>
          <p:cNvPr id="12" name="Rettangolo 11"/>
          <p:cNvSpPr/>
          <p:nvPr/>
        </p:nvSpPr>
        <p:spPr>
          <a:xfrm>
            <a:off x="825500" y="2663210"/>
            <a:ext cx="7670800" cy="3785652"/>
          </a:xfrm>
          <a:prstGeom prst="rect">
            <a:avLst/>
          </a:prstGeom>
        </p:spPr>
        <p:txBody>
          <a:bodyPr wrap="square">
            <a:spAutoFit/>
          </a:bodyPr>
          <a:lstStyle/>
          <a:p>
            <a:r>
              <a:rPr lang="it-IT" sz="2000" dirty="0">
                <a:latin typeface="Arial"/>
                <a:cs typeface="Arial"/>
              </a:rPr>
              <a:t>La </a:t>
            </a:r>
            <a:r>
              <a:rPr lang="it-IT" sz="2000" b="1" i="1" dirty="0">
                <a:latin typeface="Arial"/>
                <a:cs typeface="Arial"/>
              </a:rPr>
              <a:t>quercia </a:t>
            </a:r>
            <a:r>
              <a:rPr lang="it-IT" sz="2000" dirty="0">
                <a:latin typeface="Arial"/>
                <a:cs typeface="Arial"/>
              </a:rPr>
              <a:t>è la matrona del bosco, che ha condotto la famiglia in porto e si rilassa; è alta, grossa e sempliciotta, sembra quasi una chioccia sempre intenta a tenere i pulcini sotto le ali</a:t>
            </a:r>
          </a:p>
          <a:p>
            <a:r>
              <a:rPr lang="it-IT" sz="2000" dirty="0">
                <a:latin typeface="Arial"/>
                <a:cs typeface="Arial"/>
              </a:rPr>
              <a:t> </a:t>
            </a:r>
          </a:p>
          <a:p>
            <a:r>
              <a:rPr lang="it-IT" sz="2000" dirty="0">
                <a:latin typeface="Arial"/>
                <a:cs typeface="Arial"/>
              </a:rPr>
              <a:t>Il </a:t>
            </a:r>
            <a:r>
              <a:rPr lang="it-IT" sz="2000" b="1" i="1" dirty="0">
                <a:latin typeface="Arial"/>
                <a:cs typeface="Arial"/>
              </a:rPr>
              <a:t>ciliegio, </a:t>
            </a:r>
            <a:r>
              <a:rPr lang="it-IT" sz="2000" dirty="0">
                <a:latin typeface="Arial"/>
                <a:cs typeface="Arial"/>
              </a:rPr>
              <a:t>il </a:t>
            </a:r>
            <a:r>
              <a:rPr lang="it-IT" sz="2000" b="1" i="1" dirty="0">
                <a:latin typeface="Arial"/>
                <a:cs typeface="Arial"/>
              </a:rPr>
              <a:t>pero </a:t>
            </a:r>
            <a:r>
              <a:rPr lang="it-IT" sz="2000" dirty="0">
                <a:latin typeface="Arial"/>
                <a:cs typeface="Arial"/>
              </a:rPr>
              <a:t>e il </a:t>
            </a:r>
            <a:r>
              <a:rPr lang="it-IT" sz="2000" b="1" i="1" dirty="0">
                <a:latin typeface="Arial"/>
                <a:cs typeface="Arial"/>
              </a:rPr>
              <a:t>melo </a:t>
            </a:r>
            <a:r>
              <a:rPr lang="it-IT" sz="2000" dirty="0">
                <a:latin typeface="Arial"/>
                <a:cs typeface="Arial"/>
              </a:rPr>
              <a:t>sono buoni d’animo e dal temperamento mite, possiedono un corpo caldo e un colore che comunica affetto; i bambini si arrampicano sui loro fusti e rami, ne approfittano per gustare i dolci frutti; con il loro legno, nelle nostre campagne, si costruivano i giocattoli per i bambini. Generazioni si sono riposate si sono volute bene in caldi letti di ciliegio; insomma, sono alberi “affettuosi”</a:t>
            </a:r>
          </a:p>
          <a:p>
            <a:r>
              <a:rPr lang="it-IT" sz="2000" dirty="0">
                <a:latin typeface="Arial"/>
                <a:cs typeface="Arial"/>
              </a:rPr>
              <a:t> </a:t>
            </a:r>
          </a:p>
        </p:txBody>
      </p:sp>
    </p:spTree>
    <p:extLst>
      <p:ext uri="{BB962C8B-B14F-4D97-AF65-F5344CB8AC3E}">
        <p14:creationId xmlns:p14="http://schemas.microsoft.com/office/powerpoint/2010/main" val="1958722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876300" y="952500"/>
            <a:ext cx="7353300" cy="3170099"/>
          </a:xfrm>
          <a:prstGeom prst="rect">
            <a:avLst/>
          </a:prstGeom>
          <a:noFill/>
        </p:spPr>
        <p:txBody>
          <a:bodyPr wrap="square" rtlCol="0">
            <a:spAutoFit/>
          </a:bodyPr>
          <a:lstStyle/>
          <a:p>
            <a:r>
              <a:rPr lang="it-IT" sz="2000" dirty="0" smtClean="0">
                <a:latin typeface="Arial"/>
                <a:cs typeface="Arial"/>
              </a:rPr>
              <a:t>Il </a:t>
            </a:r>
            <a:r>
              <a:rPr lang="it-IT" sz="2000" b="1" i="1" dirty="0" smtClean="0">
                <a:latin typeface="Arial"/>
                <a:cs typeface="Arial"/>
              </a:rPr>
              <a:t>tiglio </a:t>
            </a:r>
            <a:r>
              <a:rPr lang="it-IT" sz="2000" dirty="0" smtClean="0">
                <a:latin typeface="Arial"/>
                <a:cs typeface="Arial"/>
              </a:rPr>
              <a:t>e l’</a:t>
            </a:r>
            <a:r>
              <a:rPr lang="it-IT" sz="2000" b="1" i="1" dirty="0" smtClean="0">
                <a:latin typeface="Arial"/>
                <a:cs typeface="Arial"/>
              </a:rPr>
              <a:t>agrifoglio </a:t>
            </a:r>
            <a:r>
              <a:rPr lang="it-IT" sz="2000" dirty="0" smtClean="0">
                <a:latin typeface="Arial"/>
                <a:cs typeface="Arial"/>
              </a:rPr>
              <a:t>sono entrambi molto vanitosi; il tiglio, in fioritura, si spruzza addosso tanto di quel profumo da dare alla testa e l’agrifoglio vuole essere sempre molto elegante, mantenendo il suo impeccabile vestito verde anche d’inverno e in più si riempie di gioielli con le sue bacche colorate</a:t>
            </a:r>
          </a:p>
          <a:p>
            <a:endParaRPr lang="it-IT" sz="2000" dirty="0" smtClean="0">
              <a:latin typeface="Arial"/>
              <a:cs typeface="Arial"/>
            </a:endParaRPr>
          </a:p>
          <a:p>
            <a:r>
              <a:rPr lang="it-IT" sz="2000" dirty="0" smtClean="0">
                <a:latin typeface="Arial"/>
                <a:cs typeface="Arial"/>
              </a:rPr>
              <a:t>L’</a:t>
            </a:r>
            <a:r>
              <a:rPr lang="it-IT" sz="2000" b="1" i="1" dirty="0" smtClean="0">
                <a:latin typeface="Arial"/>
                <a:cs typeface="Arial"/>
              </a:rPr>
              <a:t>ulivo </a:t>
            </a:r>
            <a:r>
              <a:rPr lang="it-IT" sz="2000" dirty="0">
                <a:latin typeface="Arial"/>
                <a:cs typeface="Arial"/>
              </a:rPr>
              <a:t>è un albero serio, nobile, dignitoso, incute rispetto, ha un legno durissimo, ma un ramoscello leggero, foriero di pace e serenità  </a:t>
            </a:r>
          </a:p>
          <a:p>
            <a:endParaRPr lang="it-IT" sz="2000" dirty="0">
              <a:latin typeface="Arial"/>
              <a:cs typeface="Arial"/>
            </a:endParaRPr>
          </a:p>
        </p:txBody>
      </p:sp>
    </p:spTree>
    <p:extLst>
      <p:ext uri="{BB962C8B-B14F-4D97-AF65-F5344CB8AC3E}">
        <p14:creationId xmlns:p14="http://schemas.microsoft.com/office/powerpoint/2010/main" val="2129943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76338"/>
            <a:ext cx="8229600" cy="4449762"/>
          </a:xfrm>
        </p:spPr>
        <p:txBody>
          <a:bodyPr>
            <a:normAutofit/>
          </a:bodyPr>
          <a:lstStyle/>
          <a:p>
            <a:r>
              <a:rPr lang="it-IT" sz="8000" b="1" i="1" dirty="0" smtClean="0">
                <a:solidFill>
                  <a:srgbClr val="FF6600"/>
                </a:solidFill>
                <a:latin typeface="Arial"/>
                <a:cs typeface="Arial"/>
              </a:rPr>
              <a:t>LE PIANTE NELLA POESIA</a:t>
            </a:r>
            <a:endParaRPr lang="it-IT" sz="8000" b="1" i="1" dirty="0">
              <a:solidFill>
                <a:srgbClr val="FF6600"/>
              </a:solidFill>
              <a:latin typeface="Arial"/>
              <a:cs typeface="Arial"/>
            </a:endParaRPr>
          </a:p>
        </p:txBody>
      </p:sp>
    </p:spTree>
    <p:extLst>
      <p:ext uri="{BB962C8B-B14F-4D97-AF65-F5344CB8AC3E}">
        <p14:creationId xmlns:p14="http://schemas.microsoft.com/office/powerpoint/2010/main" val="1302935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7200" y="2388254"/>
            <a:ext cx="4572000" cy="1569660"/>
          </a:xfrm>
          <a:prstGeom prst="rect">
            <a:avLst/>
          </a:prstGeom>
        </p:spPr>
        <p:txBody>
          <a:bodyPr>
            <a:spAutoFit/>
          </a:bodyPr>
          <a:lstStyle/>
          <a:p>
            <a:r>
              <a:rPr lang="it-IT" sz="2000" i="1" dirty="0"/>
              <a:t>Sempre caro mi fu quest’ermo colle</a:t>
            </a:r>
            <a:endParaRPr lang="it-IT" sz="2000" dirty="0"/>
          </a:p>
          <a:p>
            <a:r>
              <a:rPr lang="it-IT" sz="2000" i="1" dirty="0"/>
              <a:t>e questa  </a:t>
            </a:r>
            <a:r>
              <a:rPr lang="it-IT" sz="2000" b="1" i="1" dirty="0"/>
              <a:t>siepe</a:t>
            </a:r>
            <a:r>
              <a:rPr lang="it-IT" sz="2000" i="1" dirty="0"/>
              <a:t>, che da tanta parte</a:t>
            </a:r>
            <a:endParaRPr lang="it-IT" sz="2000" dirty="0"/>
          </a:p>
          <a:p>
            <a:r>
              <a:rPr lang="it-IT" sz="2000" i="1" dirty="0"/>
              <a:t>dell’ultimo orizzonte il guardo esclude…</a:t>
            </a:r>
            <a:endParaRPr lang="it-IT" sz="2000" dirty="0"/>
          </a:p>
          <a:p>
            <a:r>
              <a:rPr lang="it-IT" i="1" dirty="0"/>
              <a:t> </a:t>
            </a:r>
            <a:endParaRPr lang="it-IT" dirty="0"/>
          </a:p>
          <a:p>
            <a:r>
              <a:rPr lang="it-IT" dirty="0"/>
              <a:t>                                 </a:t>
            </a:r>
            <a:r>
              <a:rPr lang="it-IT" dirty="0" smtClean="0"/>
              <a:t>Giacomo </a:t>
            </a:r>
            <a:r>
              <a:rPr lang="it-IT" dirty="0"/>
              <a:t>Leopardi, </a:t>
            </a:r>
            <a:r>
              <a:rPr lang="it-IT" i="1" dirty="0"/>
              <a:t>L’infinito</a:t>
            </a:r>
            <a:endParaRPr lang="it-IT" dirty="0"/>
          </a:p>
        </p:txBody>
      </p:sp>
      <p:sp>
        <p:nvSpPr>
          <p:cNvPr id="5" name="Rettangolo 4"/>
          <p:cNvSpPr/>
          <p:nvPr/>
        </p:nvSpPr>
        <p:spPr>
          <a:xfrm>
            <a:off x="5676900" y="949743"/>
            <a:ext cx="3073400" cy="4924425"/>
          </a:xfrm>
          <a:prstGeom prst="rect">
            <a:avLst/>
          </a:prstGeom>
        </p:spPr>
        <p:txBody>
          <a:bodyPr wrap="square">
            <a:spAutoFit/>
          </a:bodyPr>
          <a:lstStyle/>
          <a:p>
            <a:r>
              <a:rPr lang="it-IT" sz="2000" i="1" dirty="0"/>
              <a:t>…Ascolta. Piove</a:t>
            </a:r>
            <a:endParaRPr lang="it-IT" sz="2000" dirty="0"/>
          </a:p>
          <a:p>
            <a:r>
              <a:rPr lang="it-IT" sz="2000" i="1" dirty="0"/>
              <a:t>dalle nuvole sparse.</a:t>
            </a:r>
            <a:endParaRPr lang="it-IT" sz="2000" dirty="0"/>
          </a:p>
          <a:p>
            <a:r>
              <a:rPr lang="it-IT" sz="2000" i="1" dirty="0"/>
              <a:t>Piove su le </a:t>
            </a:r>
            <a:r>
              <a:rPr lang="it-IT" sz="2000" b="1" i="1" dirty="0"/>
              <a:t>tamerici</a:t>
            </a:r>
            <a:endParaRPr lang="it-IT" sz="2000" dirty="0"/>
          </a:p>
          <a:p>
            <a:r>
              <a:rPr lang="it-IT" sz="2000" i="1" dirty="0"/>
              <a:t>salmastre ed arse,</a:t>
            </a:r>
            <a:endParaRPr lang="it-IT" sz="2000" dirty="0"/>
          </a:p>
          <a:p>
            <a:r>
              <a:rPr lang="it-IT" sz="2000" i="1" dirty="0"/>
              <a:t>piove su i </a:t>
            </a:r>
            <a:r>
              <a:rPr lang="it-IT" sz="2000" b="1" i="1" dirty="0"/>
              <a:t>pini</a:t>
            </a:r>
            <a:endParaRPr lang="it-IT" sz="2000" dirty="0"/>
          </a:p>
          <a:p>
            <a:r>
              <a:rPr lang="it-IT" sz="2000" i="1" dirty="0"/>
              <a:t>scagliosi ed irti,</a:t>
            </a:r>
            <a:endParaRPr lang="it-IT" sz="2000" dirty="0"/>
          </a:p>
          <a:p>
            <a:r>
              <a:rPr lang="it-IT" sz="2000" i="1" dirty="0"/>
              <a:t>piove sui </a:t>
            </a:r>
            <a:r>
              <a:rPr lang="it-IT" sz="2000" b="1" i="1" dirty="0"/>
              <a:t>mirti </a:t>
            </a:r>
            <a:r>
              <a:rPr lang="it-IT" sz="2000" i="1" dirty="0"/>
              <a:t>divini,</a:t>
            </a:r>
            <a:endParaRPr lang="it-IT" sz="2000" dirty="0"/>
          </a:p>
          <a:p>
            <a:r>
              <a:rPr lang="it-IT" sz="2000" i="1" dirty="0"/>
              <a:t>su le </a:t>
            </a:r>
            <a:r>
              <a:rPr lang="it-IT" sz="2000" b="1" i="1" dirty="0"/>
              <a:t>ginestre </a:t>
            </a:r>
            <a:r>
              <a:rPr lang="it-IT" sz="2000" i="1" dirty="0"/>
              <a:t>fulgenti</a:t>
            </a:r>
            <a:endParaRPr lang="it-IT" sz="2000" dirty="0"/>
          </a:p>
          <a:p>
            <a:r>
              <a:rPr lang="it-IT" sz="2000" i="1" dirty="0"/>
              <a:t>di fiori accolti,</a:t>
            </a:r>
            <a:endParaRPr lang="it-IT" sz="2000" dirty="0"/>
          </a:p>
          <a:p>
            <a:r>
              <a:rPr lang="it-IT" sz="2000" i="1" dirty="0"/>
              <a:t>su i </a:t>
            </a:r>
            <a:r>
              <a:rPr lang="it-IT" sz="2000" b="1" i="1" dirty="0"/>
              <a:t>ginepri </a:t>
            </a:r>
            <a:r>
              <a:rPr lang="it-IT" sz="2000" i="1" dirty="0"/>
              <a:t>folti</a:t>
            </a:r>
            <a:endParaRPr lang="it-IT" sz="2000" dirty="0"/>
          </a:p>
          <a:p>
            <a:r>
              <a:rPr lang="it-IT" sz="2000" i="1" dirty="0"/>
              <a:t>di coccole aulenti,</a:t>
            </a:r>
            <a:endParaRPr lang="it-IT" sz="2000" dirty="0"/>
          </a:p>
          <a:p>
            <a:r>
              <a:rPr lang="it-IT" sz="2000" i="1" dirty="0"/>
              <a:t>piove sui nostri volti silvani…</a:t>
            </a:r>
            <a:endParaRPr lang="it-IT" sz="2000" dirty="0"/>
          </a:p>
          <a:p>
            <a:r>
              <a:rPr lang="it-IT" i="1" dirty="0"/>
              <a:t> </a:t>
            </a:r>
            <a:endParaRPr lang="it-IT" dirty="0"/>
          </a:p>
          <a:p>
            <a:pPr algn="r"/>
            <a:r>
              <a:rPr lang="it-IT" dirty="0"/>
              <a:t>          </a:t>
            </a:r>
            <a:r>
              <a:rPr lang="it-IT" dirty="0" smtClean="0"/>
              <a:t>Gabriele </a:t>
            </a:r>
            <a:r>
              <a:rPr lang="it-IT" dirty="0"/>
              <a:t>D’Annunzio</a:t>
            </a:r>
            <a:r>
              <a:rPr lang="it-IT" dirty="0" smtClean="0"/>
              <a:t>,              </a:t>
            </a:r>
            <a:r>
              <a:rPr lang="it-IT" i="1" dirty="0" smtClean="0"/>
              <a:t>La </a:t>
            </a:r>
            <a:r>
              <a:rPr lang="it-IT" i="1" dirty="0"/>
              <a:t>pioggia nel pineto </a:t>
            </a:r>
            <a:endParaRPr lang="it-IT" dirty="0"/>
          </a:p>
        </p:txBody>
      </p:sp>
    </p:spTree>
    <p:extLst>
      <p:ext uri="{BB962C8B-B14F-4D97-AF65-F5344CB8AC3E}">
        <p14:creationId xmlns:p14="http://schemas.microsoft.com/office/powerpoint/2010/main" val="1843307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63600" y="1017538"/>
            <a:ext cx="4572000" cy="2215991"/>
          </a:xfrm>
          <a:prstGeom prst="rect">
            <a:avLst/>
          </a:prstGeom>
        </p:spPr>
        <p:txBody>
          <a:bodyPr>
            <a:spAutoFit/>
          </a:bodyPr>
          <a:lstStyle/>
          <a:p>
            <a:r>
              <a:rPr lang="it-IT" sz="2000" i="1" dirty="0"/>
              <a:t>…Qui delle divertite passioni</a:t>
            </a:r>
            <a:endParaRPr lang="it-IT" sz="2000" dirty="0"/>
          </a:p>
          <a:p>
            <a:r>
              <a:rPr lang="it-IT" sz="2000" i="1" dirty="0"/>
              <a:t>per miracolo tace la guerra,</a:t>
            </a:r>
            <a:endParaRPr lang="it-IT" sz="2000" dirty="0"/>
          </a:p>
          <a:p>
            <a:r>
              <a:rPr lang="it-IT" sz="2000" i="1" dirty="0"/>
              <a:t>qui tocca anche a noi poveri</a:t>
            </a:r>
            <a:endParaRPr lang="it-IT" sz="2000" dirty="0"/>
          </a:p>
          <a:p>
            <a:r>
              <a:rPr lang="it-IT" sz="2000" i="1" dirty="0"/>
              <a:t>la nostra parte di ricchezza</a:t>
            </a:r>
            <a:endParaRPr lang="it-IT" sz="2000" dirty="0"/>
          </a:p>
          <a:p>
            <a:r>
              <a:rPr lang="it-IT" sz="2000" i="1" dirty="0"/>
              <a:t>ed è l’odore dei </a:t>
            </a:r>
            <a:r>
              <a:rPr lang="it-IT" sz="2000" b="1" i="1" dirty="0"/>
              <a:t>limoni</a:t>
            </a:r>
            <a:r>
              <a:rPr lang="it-IT" sz="2000" i="1" dirty="0"/>
              <a:t>…</a:t>
            </a:r>
            <a:endParaRPr lang="it-IT" sz="2000" dirty="0"/>
          </a:p>
          <a:p>
            <a:r>
              <a:rPr lang="it-IT" sz="2000" i="1" dirty="0"/>
              <a:t> </a:t>
            </a:r>
            <a:endParaRPr lang="it-IT" sz="2000" dirty="0"/>
          </a:p>
          <a:p>
            <a:r>
              <a:rPr lang="it-IT" dirty="0"/>
              <a:t>                                  </a:t>
            </a:r>
            <a:r>
              <a:rPr lang="it-IT" dirty="0" smtClean="0"/>
              <a:t>Eugenio </a:t>
            </a:r>
            <a:r>
              <a:rPr lang="it-IT" dirty="0"/>
              <a:t>Montale, </a:t>
            </a:r>
            <a:r>
              <a:rPr lang="it-IT" i="1" dirty="0"/>
              <a:t>I limoni</a:t>
            </a:r>
            <a:endParaRPr lang="it-IT" dirty="0"/>
          </a:p>
        </p:txBody>
      </p:sp>
      <p:sp>
        <p:nvSpPr>
          <p:cNvPr id="6" name="Rettangolo 5"/>
          <p:cNvSpPr/>
          <p:nvPr/>
        </p:nvSpPr>
        <p:spPr>
          <a:xfrm>
            <a:off x="3657600" y="4140538"/>
            <a:ext cx="4572000" cy="1846659"/>
          </a:xfrm>
          <a:prstGeom prst="rect">
            <a:avLst/>
          </a:prstGeom>
        </p:spPr>
        <p:txBody>
          <a:bodyPr>
            <a:spAutoFit/>
          </a:bodyPr>
          <a:lstStyle/>
          <a:p>
            <a:r>
              <a:rPr lang="it-IT" sz="2000" i="1" dirty="0"/>
              <a:t>…Alle fronde sei </a:t>
            </a:r>
            <a:r>
              <a:rPr lang="it-IT" sz="2000" b="1" i="1" dirty="0"/>
              <a:t>salici</a:t>
            </a:r>
            <a:r>
              <a:rPr lang="it-IT" sz="2000" i="1" dirty="0"/>
              <a:t>, per voto,</a:t>
            </a:r>
            <a:endParaRPr lang="it-IT" sz="2000" dirty="0"/>
          </a:p>
          <a:p>
            <a:r>
              <a:rPr lang="it-IT" sz="2000" i="1" dirty="0"/>
              <a:t>anche le nostre  cetre erano appese:</a:t>
            </a:r>
            <a:endParaRPr lang="it-IT" sz="2000" dirty="0"/>
          </a:p>
          <a:p>
            <a:r>
              <a:rPr lang="it-IT" sz="2000" i="1" dirty="0"/>
              <a:t>oscillavano lievi al triste vento.</a:t>
            </a:r>
            <a:endParaRPr lang="it-IT" sz="2000" dirty="0"/>
          </a:p>
          <a:p>
            <a:r>
              <a:rPr lang="it-IT" i="1" dirty="0"/>
              <a:t> </a:t>
            </a:r>
            <a:endParaRPr lang="it-IT" dirty="0"/>
          </a:p>
          <a:p>
            <a:r>
              <a:rPr lang="it-IT" dirty="0"/>
              <a:t>      </a:t>
            </a:r>
            <a:r>
              <a:rPr lang="it-IT" dirty="0" smtClean="0"/>
              <a:t> </a:t>
            </a:r>
            <a:r>
              <a:rPr lang="it-IT" dirty="0"/>
              <a:t>Salvatore Quasimodo, </a:t>
            </a:r>
            <a:r>
              <a:rPr lang="it-IT" i="1" dirty="0"/>
              <a:t>Alle fronde dei salici</a:t>
            </a:r>
            <a:endParaRPr lang="it-IT" dirty="0"/>
          </a:p>
          <a:p>
            <a:r>
              <a:rPr lang="it-IT" i="1" dirty="0"/>
              <a:t> </a:t>
            </a:r>
            <a:endParaRPr lang="it-IT" dirty="0"/>
          </a:p>
        </p:txBody>
      </p:sp>
    </p:spTree>
    <p:extLst>
      <p:ext uri="{BB962C8B-B14F-4D97-AF65-F5344CB8AC3E}">
        <p14:creationId xmlns:p14="http://schemas.microsoft.com/office/powerpoint/2010/main" val="2496304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70400" y="452377"/>
            <a:ext cx="4572000" cy="2800767"/>
          </a:xfrm>
          <a:prstGeom prst="rect">
            <a:avLst/>
          </a:prstGeom>
        </p:spPr>
        <p:txBody>
          <a:bodyPr>
            <a:spAutoFit/>
          </a:bodyPr>
          <a:lstStyle/>
          <a:p>
            <a:r>
              <a:rPr lang="it-IT" sz="2000" i="1" dirty="0"/>
              <a:t>Dov’era la luna? Ché il cielo</a:t>
            </a:r>
            <a:endParaRPr lang="it-IT" sz="2000" dirty="0"/>
          </a:p>
          <a:p>
            <a:r>
              <a:rPr lang="it-IT" sz="2000" i="1" dirty="0"/>
              <a:t>notava in un’alba di perla,</a:t>
            </a:r>
            <a:endParaRPr lang="it-IT" sz="2000" dirty="0"/>
          </a:p>
          <a:p>
            <a:r>
              <a:rPr lang="it-IT" sz="2000" i="1" dirty="0"/>
              <a:t>ed ergersi il </a:t>
            </a:r>
            <a:r>
              <a:rPr lang="it-IT" sz="2000" b="1" i="1" dirty="0"/>
              <a:t>mandorlo </a:t>
            </a:r>
            <a:r>
              <a:rPr lang="it-IT" sz="2000" i="1" dirty="0"/>
              <a:t>e il </a:t>
            </a:r>
            <a:r>
              <a:rPr lang="it-IT" sz="2000" b="1" i="1" dirty="0"/>
              <a:t>melo</a:t>
            </a:r>
            <a:endParaRPr lang="it-IT" sz="2000" dirty="0"/>
          </a:p>
          <a:p>
            <a:r>
              <a:rPr lang="it-IT" sz="2000" i="1" dirty="0"/>
              <a:t>parevano a meglio vederla.</a:t>
            </a:r>
            <a:endParaRPr lang="it-IT" sz="2000" dirty="0"/>
          </a:p>
          <a:p>
            <a:r>
              <a:rPr lang="it-IT" sz="2000" i="1" dirty="0"/>
              <a:t>Venivano soffi di lampi,</a:t>
            </a:r>
            <a:endParaRPr lang="it-IT" sz="2000" dirty="0"/>
          </a:p>
          <a:p>
            <a:r>
              <a:rPr lang="it-IT" sz="2000" i="1" dirty="0"/>
              <a:t>da un nero di nubi laggiù;</a:t>
            </a:r>
            <a:endParaRPr lang="it-IT" sz="2000" dirty="0"/>
          </a:p>
          <a:p>
            <a:r>
              <a:rPr lang="it-IT" sz="2000" i="1" dirty="0"/>
              <a:t>veniva una voce dai campi: chiù…</a:t>
            </a:r>
            <a:endParaRPr lang="it-IT" sz="2000" dirty="0"/>
          </a:p>
          <a:p>
            <a:r>
              <a:rPr lang="it-IT" i="1" dirty="0"/>
              <a:t> </a:t>
            </a:r>
            <a:endParaRPr lang="it-IT" dirty="0"/>
          </a:p>
          <a:p>
            <a:r>
              <a:rPr lang="it-IT" dirty="0"/>
              <a:t>                                  </a:t>
            </a:r>
            <a:r>
              <a:rPr lang="it-IT" dirty="0" smtClean="0"/>
              <a:t>Giovanni </a:t>
            </a:r>
            <a:r>
              <a:rPr lang="it-IT" dirty="0"/>
              <a:t>Pascoli, </a:t>
            </a:r>
            <a:r>
              <a:rPr lang="it-IT" i="1" dirty="0"/>
              <a:t>L’</a:t>
            </a:r>
            <a:r>
              <a:rPr lang="it-IT" i="1" dirty="0" err="1"/>
              <a:t>assiuolo</a:t>
            </a:r>
            <a:endParaRPr lang="it-IT" dirty="0"/>
          </a:p>
        </p:txBody>
      </p:sp>
      <p:sp>
        <p:nvSpPr>
          <p:cNvPr id="5" name="Rettangolo 4"/>
          <p:cNvSpPr/>
          <p:nvPr/>
        </p:nvSpPr>
        <p:spPr>
          <a:xfrm>
            <a:off x="152400" y="1462038"/>
            <a:ext cx="4572000" cy="2154436"/>
          </a:xfrm>
          <a:prstGeom prst="rect">
            <a:avLst/>
          </a:prstGeom>
        </p:spPr>
        <p:txBody>
          <a:bodyPr>
            <a:spAutoFit/>
          </a:bodyPr>
          <a:lstStyle/>
          <a:p>
            <a:r>
              <a:rPr lang="it-IT" sz="2000" i="1" dirty="0"/>
              <a:t>E s’aprono i fiori notturni,</a:t>
            </a:r>
            <a:endParaRPr lang="it-IT" sz="2000" dirty="0"/>
          </a:p>
          <a:p>
            <a:r>
              <a:rPr lang="it-IT" sz="2000" i="1" dirty="0"/>
              <a:t>nell’ora che penso </a:t>
            </a:r>
            <a:r>
              <a:rPr lang="it-IT" sz="2000" i="1" dirty="0" err="1"/>
              <a:t>a’</a:t>
            </a:r>
            <a:r>
              <a:rPr lang="it-IT" sz="2000" i="1" dirty="0"/>
              <a:t> miei cari.</a:t>
            </a:r>
            <a:endParaRPr lang="it-IT" sz="2000" dirty="0"/>
          </a:p>
          <a:p>
            <a:r>
              <a:rPr lang="it-IT" sz="2000" i="1" dirty="0"/>
              <a:t>Sono apparse in mezzo ai </a:t>
            </a:r>
            <a:r>
              <a:rPr lang="it-IT" sz="2000" b="1" i="1" dirty="0"/>
              <a:t>viburni</a:t>
            </a:r>
            <a:endParaRPr lang="it-IT" sz="2000" dirty="0"/>
          </a:p>
          <a:p>
            <a:r>
              <a:rPr lang="it-IT" sz="2000" i="1" dirty="0"/>
              <a:t>Le farfalle crepuscolari…</a:t>
            </a:r>
            <a:endParaRPr lang="it-IT" sz="2000" dirty="0"/>
          </a:p>
          <a:p>
            <a:r>
              <a:rPr lang="it-IT" i="1" dirty="0"/>
              <a:t> </a:t>
            </a:r>
            <a:endParaRPr lang="it-IT" dirty="0"/>
          </a:p>
          <a:p>
            <a:r>
              <a:rPr lang="it-IT" dirty="0"/>
              <a:t>    </a:t>
            </a:r>
            <a:r>
              <a:rPr lang="it-IT" dirty="0" smtClean="0"/>
              <a:t>Giovanni </a:t>
            </a:r>
            <a:r>
              <a:rPr lang="it-IT" dirty="0"/>
              <a:t>Pascoli, </a:t>
            </a:r>
            <a:r>
              <a:rPr lang="it-IT" i="1" dirty="0"/>
              <a:t>Il gelsomino notturno</a:t>
            </a:r>
            <a:endParaRPr lang="it-IT" dirty="0"/>
          </a:p>
          <a:p>
            <a:r>
              <a:rPr lang="it-IT" i="1" dirty="0"/>
              <a:t> </a:t>
            </a:r>
            <a:endParaRPr lang="it-IT" dirty="0"/>
          </a:p>
        </p:txBody>
      </p:sp>
      <p:sp>
        <p:nvSpPr>
          <p:cNvPr id="6" name="Rettangolo 5"/>
          <p:cNvSpPr/>
          <p:nvPr/>
        </p:nvSpPr>
        <p:spPr>
          <a:xfrm>
            <a:off x="2311400" y="3616474"/>
            <a:ext cx="5080000" cy="2831544"/>
          </a:xfrm>
          <a:prstGeom prst="rect">
            <a:avLst/>
          </a:prstGeom>
        </p:spPr>
        <p:txBody>
          <a:bodyPr wrap="square">
            <a:spAutoFit/>
          </a:bodyPr>
          <a:lstStyle/>
          <a:p>
            <a:r>
              <a:rPr lang="it-IT" sz="2000" i="1" dirty="0"/>
              <a:t>Qui su l’arida schiena</a:t>
            </a:r>
            <a:endParaRPr lang="it-IT" sz="2000" dirty="0"/>
          </a:p>
          <a:p>
            <a:r>
              <a:rPr lang="it-IT" sz="2000" i="1" dirty="0"/>
              <a:t>del </a:t>
            </a:r>
            <a:r>
              <a:rPr lang="it-IT" sz="2000" i="1" dirty="0" err="1"/>
              <a:t>formidabil</a:t>
            </a:r>
            <a:r>
              <a:rPr lang="it-IT" sz="2000" i="1" dirty="0"/>
              <a:t>  monte</a:t>
            </a:r>
            <a:endParaRPr lang="it-IT" sz="2000" dirty="0"/>
          </a:p>
          <a:p>
            <a:r>
              <a:rPr lang="it-IT" sz="2000" i="1" dirty="0"/>
              <a:t>sterminator </a:t>
            </a:r>
            <a:r>
              <a:rPr lang="it-IT" sz="2000" i="1" dirty="0" err="1"/>
              <a:t>Vesevo</a:t>
            </a:r>
            <a:r>
              <a:rPr lang="it-IT" sz="2000" i="1" dirty="0"/>
              <a:t>,</a:t>
            </a:r>
            <a:endParaRPr lang="it-IT" sz="2000" dirty="0"/>
          </a:p>
          <a:p>
            <a:r>
              <a:rPr lang="it-IT" sz="2000" i="1" dirty="0"/>
              <a:t>in qual null’altro allegra </a:t>
            </a:r>
            <a:r>
              <a:rPr lang="it-IT" sz="2000" i="1" dirty="0" err="1"/>
              <a:t>arbor</a:t>
            </a:r>
            <a:r>
              <a:rPr lang="it-IT" sz="2000" i="1" dirty="0"/>
              <a:t> né fiore,</a:t>
            </a:r>
            <a:endParaRPr lang="it-IT" sz="2000" dirty="0"/>
          </a:p>
          <a:p>
            <a:r>
              <a:rPr lang="it-IT" sz="2000" i="1" dirty="0"/>
              <a:t>tuoi cespi solitari intorno spargi,</a:t>
            </a:r>
            <a:endParaRPr lang="it-IT" sz="2000" dirty="0"/>
          </a:p>
          <a:p>
            <a:r>
              <a:rPr lang="it-IT" sz="2000" i="1" dirty="0"/>
              <a:t>odorata </a:t>
            </a:r>
            <a:r>
              <a:rPr lang="it-IT" sz="2000" b="1" i="1" dirty="0"/>
              <a:t>ginestra</a:t>
            </a:r>
            <a:r>
              <a:rPr lang="it-IT" sz="2000" i="1" dirty="0"/>
              <a:t>,</a:t>
            </a:r>
            <a:endParaRPr lang="it-IT" sz="2000" dirty="0"/>
          </a:p>
          <a:p>
            <a:r>
              <a:rPr lang="it-IT" sz="2000" i="1" dirty="0"/>
              <a:t>contenta dei deserti…</a:t>
            </a:r>
            <a:endParaRPr lang="it-IT" sz="2000" dirty="0"/>
          </a:p>
          <a:p>
            <a:r>
              <a:rPr lang="it-IT" sz="2000" i="1" dirty="0"/>
              <a:t> </a:t>
            </a:r>
            <a:endParaRPr lang="it-IT" sz="2000" dirty="0"/>
          </a:p>
          <a:p>
            <a:r>
              <a:rPr lang="it-IT" dirty="0" smtClean="0"/>
              <a:t>Giacomo </a:t>
            </a:r>
            <a:r>
              <a:rPr lang="it-IT" dirty="0"/>
              <a:t>Leopardi, </a:t>
            </a:r>
            <a:r>
              <a:rPr lang="it-IT" i="1" dirty="0"/>
              <a:t>La ginestra o il fiore del deserto</a:t>
            </a:r>
            <a:r>
              <a:rPr lang="it-IT" dirty="0"/>
              <a:t> </a:t>
            </a:r>
          </a:p>
        </p:txBody>
      </p:sp>
    </p:spTree>
    <p:extLst>
      <p:ext uri="{BB962C8B-B14F-4D97-AF65-F5344CB8AC3E}">
        <p14:creationId xmlns:p14="http://schemas.microsoft.com/office/powerpoint/2010/main" val="2127080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46100" y="433151"/>
            <a:ext cx="4572000" cy="1908215"/>
          </a:xfrm>
          <a:prstGeom prst="rect">
            <a:avLst/>
          </a:prstGeom>
        </p:spPr>
        <p:txBody>
          <a:bodyPr>
            <a:spAutoFit/>
          </a:bodyPr>
          <a:lstStyle/>
          <a:p>
            <a:r>
              <a:rPr lang="it-IT" sz="2000" i="1" dirty="0"/>
              <a:t>…che il </a:t>
            </a:r>
            <a:r>
              <a:rPr lang="it-IT" sz="2000" b="1" i="1" dirty="0"/>
              <a:t>pino </a:t>
            </a:r>
            <a:r>
              <a:rPr lang="it-IT" sz="2000" i="1" dirty="0"/>
              <a:t>inflessibile agli austri,</a:t>
            </a:r>
            <a:endParaRPr lang="it-IT" sz="2000" dirty="0"/>
          </a:p>
          <a:p>
            <a:r>
              <a:rPr lang="it-IT" sz="2000" i="1" dirty="0"/>
              <a:t>che docile il </a:t>
            </a:r>
            <a:r>
              <a:rPr lang="it-IT" sz="2000" b="1" i="1" dirty="0" err="1"/>
              <a:t>salcio</a:t>
            </a:r>
            <a:r>
              <a:rPr lang="it-IT" sz="2000" i="1" dirty="0"/>
              <a:t> alla mano,</a:t>
            </a:r>
            <a:endParaRPr lang="it-IT" sz="2000" dirty="0"/>
          </a:p>
          <a:p>
            <a:r>
              <a:rPr lang="it-IT" sz="2000" i="1" dirty="0"/>
              <a:t>che il </a:t>
            </a:r>
            <a:r>
              <a:rPr lang="it-IT" sz="2000" b="1" i="1" dirty="0"/>
              <a:t>larice </a:t>
            </a:r>
            <a:r>
              <a:rPr lang="it-IT" sz="2000" i="1" dirty="0"/>
              <a:t>ai verni, e l’</a:t>
            </a:r>
            <a:r>
              <a:rPr lang="it-IT" sz="2000" b="1" i="1" dirty="0"/>
              <a:t>ontano</a:t>
            </a:r>
            <a:endParaRPr lang="it-IT" sz="2000" dirty="0"/>
          </a:p>
          <a:p>
            <a:r>
              <a:rPr lang="it-IT" sz="2000" i="1" dirty="0"/>
              <a:t>durevole all’acque creò…</a:t>
            </a:r>
            <a:endParaRPr lang="it-IT" sz="2000" dirty="0"/>
          </a:p>
          <a:p>
            <a:r>
              <a:rPr lang="it-IT" sz="2000" i="1" dirty="0"/>
              <a:t> </a:t>
            </a:r>
            <a:endParaRPr lang="it-IT" sz="2000" dirty="0"/>
          </a:p>
          <a:p>
            <a:r>
              <a:rPr lang="it-IT" dirty="0"/>
              <a:t>        </a:t>
            </a:r>
            <a:r>
              <a:rPr lang="it-IT" dirty="0" smtClean="0"/>
              <a:t> </a:t>
            </a:r>
            <a:r>
              <a:rPr lang="it-IT" dirty="0"/>
              <a:t>Alessandro Manzoni, </a:t>
            </a:r>
            <a:r>
              <a:rPr lang="it-IT" i="1" dirty="0"/>
              <a:t>Le quattordici strofe</a:t>
            </a:r>
            <a:endParaRPr lang="it-IT" dirty="0"/>
          </a:p>
        </p:txBody>
      </p:sp>
      <p:sp>
        <p:nvSpPr>
          <p:cNvPr id="5" name="Rettangolo 4"/>
          <p:cNvSpPr/>
          <p:nvPr/>
        </p:nvSpPr>
        <p:spPr>
          <a:xfrm>
            <a:off x="2349500" y="3290838"/>
            <a:ext cx="5257800" cy="2154436"/>
          </a:xfrm>
          <a:prstGeom prst="rect">
            <a:avLst/>
          </a:prstGeom>
        </p:spPr>
        <p:txBody>
          <a:bodyPr wrap="square">
            <a:spAutoFit/>
          </a:bodyPr>
          <a:lstStyle/>
          <a:p>
            <a:r>
              <a:rPr lang="it-IT" sz="2000" i="1" dirty="0"/>
              <a:t>…In molti mesti e pochi sogni lieti,</a:t>
            </a:r>
            <a:endParaRPr lang="it-IT" sz="2000" dirty="0"/>
          </a:p>
          <a:p>
            <a:r>
              <a:rPr lang="it-IT" sz="2000" i="1" dirty="0"/>
              <a:t>solo pellegrinai col mio rimpianto</a:t>
            </a:r>
            <a:endParaRPr lang="it-IT" sz="2000" dirty="0"/>
          </a:p>
          <a:p>
            <a:r>
              <a:rPr lang="it-IT" sz="2000" i="1" dirty="0"/>
              <a:t>fra le </a:t>
            </a:r>
            <a:r>
              <a:rPr lang="it-IT" sz="2000" b="1" i="1" dirty="0"/>
              <a:t>siepi</a:t>
            </a:r>
            <a:r>
              <a:rPr lang="it-IT" sz="2000" i="1" dirty="0"/>
              <a:t>, le </a:t>
            </a:r>
            <a:r>
              <a:rPr lang="it-IT" sz="2000" b="1" i="1" dirty="0"/>
              <a:t>vigne</a:t>
            </a:r>
            <a:r>
              <a:rPr lang="it-IT" sz="2000" i="1" dirty="0"/>
              <a:t>, i </a:t>
            </a:r>
            <a:r>
              <a:rPr lang="it-IT" sz="2000" b="1" i="1" dirty="0"/>
              <a:t>castagneti</a:t>
            </a:r>
            <a:endParaRPr lang="it-IT" sz="2000" dirty="0"/>
          </a:p>
          <a:p>
            <a:r>
              <a:rPr lang="it-IT" sz="2000" i="1" dirty="0"/>
              <a:t>quasi d’argento fatti nell’incanto…</a:t>
            </a:r>
            <a:endParaRPr lang="it-IT" sz="2000" dirty="0"/>
          </a:p>
          <a:p>
            <a:r>
              <a:rPr lang="it-IT" i="1" dirty="0"/>
              <a:t> </a:t>
            </a:r>
            <a:endParaRPr lang="it-IT" dirty="0"/>
          </a:p>
          <a:p>
            <a:r>
              <a:rPr lang="it-IT" dirty="0"/>
              <a:t>Guido Gozzano, </a:t>
            </a:r>
            <a:r>
              <a:rPr lang="it-IT" i="1" dirty="0"/>
              <a:t>La signorina Felicita ovvero la felicità</a:t>
            </a:r>
            <a:endParaRPr lang="it-IT" dirty="0"/>
          </a:p>
          <a:p>
            <a:r>
              <a:rPr lang="it-IT" i="1" dirty="0"/>
              <a:t> </a:t>
            </a:r>
            <a:endParaRPr lang="it-IT" dirty="0"/>
          </a:p>
        </p:txBody>
      </p:sp>
    </p:spTree>
    <p:extLst>
      <p:ext uri="{BB962C8B-B14F-4D97-AF65-F5344CB8AC3E}">
        <p14:creationId xmlns:p14="http://schemas.microsoft.com/office/powerpoint/2010/main" val="2195501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429000" y="584538"/>
            <a:ext cx="4572000" cy="1877437"/>
          </a:xfrm>
          <a:prstGeom prst="rect">
            <a:avLst/>
          </a:prstGeom>
        </p:spPr>
        <p:txBody>
          <a:bodyPr>
            <a:spAutoFit/>
          </a:bodyPr>
          <a:lstStyle/>
          <a:p>
            <a:r>
              <a:rPr lang="it-IT" sz="2000" i="1" dirty="0"/>
              <a:t>…</a:t>
            </a:r>
            <a:r>
              <a:rPr lang="it-IT" sz="2000" i="1" dirty="0" err="1"/>
              <a:t>Udivasi</a:t>
            </a:r>
            <a:r>
              <a:rPr lang="it-IT" sz="2000" i="1" dirty="0"/>
              <a:t> un fruscio</a:t>
            </a:r>
            <a:endParaRPr lang="it-IT" sz="2000" dirty="0"/>
          </a:p>
          <a:p>
            <a:r>
              <a:rPr lang="it-IT" sz="2000" i="1" dirty="0"/>
              <a:t>sottile, assiduo, quasi di </a:t>
            </a:r>
            <a:r>
              <a:rPr lang="it-IT" sz="2000" b="1" i="1" dirty="0"/>
              <a:t>cipressi</a:t>
            </a:r>
            <a:r>
              <a:rPr lang="it-IT" sz="2000" i="1" dirty="0"/>
              <a:t>;</a:t>
            </a:r>
            <a:endParaRPr lang="it-IT" sz="2000" dirty="0"/>
          </a:p>
          <a:p>
            <a:r>
              <a:rPr lang="it-IT" sz="2000" i="1" dirty="0"/>
              <a:t>quasi d’un fiume che cercasse il mare</a:t>
            </a:r>
            <a:endParaRPr lang="it-IT" sz="2000" dirty="0"/>
          </a:p>
          <a:p>
            <a:r>
              <a:rPr lang="it-IT" sz="2000" i="1" dirty="0"/>
              <a:t>inesistente, in un immenso piano…</a:t>
            </a:r>
            <a:endParaRPr lang="it-IT" sz="2000" dirty="0"/>
          </a:p>
          <a:p>
            <a:r>
              <a:rPr lang="it-IT" i="1" dirty="0"/>
              <a:t> </a:t>
            </a:r>
            <a:endParaRPr lang="it-IT" dirty="0"/>
          </a:p>
          <a:p>
            <a:r>
              <a:rPr lang="it-IT" dirty="0"/>
              <a:t>                            </a:t>
            </a:r>
            <a:r>
              <a:rPr lang="it-IT" dirty="0" smtClean="0"/>
              <a:t>Giovanni </a:t>
            </a:r>
            <a:r>
              <a:rPr lang="it-IT" dirty="0"/>
              <a:t>Pascoli, </a:t>
            </a:r>
            <a:r>
              <a:rPr lang="it-IT" i="1" dirty="0"/>
              <a:t>Ultimo sogno</a:t>
            </a:r>
            <a:endParaRPr lang="it-IT" dirty="0"/>
          </a:p>
        </p:txBody>
      </p:sp>
      <p:sp>
        <p:nvSpPr>
          <p:cNvPr id="6" name="Rettangolo 5"/>
          <p:cNvSpPr/>
          <p:nvPr/>
        </p:nvSpPr>
        <p:spPr>
          <a:xfrm>
            <a:off x="1143000" y="3429000"/>
            <a:ext cx="4572000" cy="1877437"/>
          </a:xfrm>
          <a:prstGeom prst="rect">
            <a:avLst/>
          </a:prstGeom>
        </p:spPr>
        <p:txBody>
          <a:bodyPr>
            <a:spAutoFit/>
          </a:bodyPr>
          <a:lstStyle/>
          <a:p>
            <a:r>
              <a:rPr lang="it-IT" sz="2000" i="1" dirty="0"/>
              <a:t>O che tra </a:t>
            </a:r>
            <a:r>
              <a:rPr lang="it-IT" sz="2000" b="1" i="1" dirty="0"/>
              <a:t>faggi </a:t>
            </a:r>
            <a:r>
              <a:rPr lang="it-IT" sz="2000" i="1" dirty="0"/>
              <a:t>e </a:t>
            </a:r>
            <a:r>
              <a:rPr lang="it-IT" sz="2000" b="1" i="1" dirty="0"/>
              <a:t>abeti </a:t>
            </a:r>
            <a:r>
              <a:rPr lang="it-IT" sz="2000" i="1" dirty="0"/>
              <a:t>erma su i campi smeraldini</a:t>
            </a:r>
            <a:endParaRPr lang="it-IT" sz="2000" dirty="0"/>
          </a:p>
          <a:p>
            <a:r>
              <a:rPr lang="it-IT" sz="2000" i="1" dirty="0"/>
              <a:t>La fredda</a:t>
            </a:r>
            <a:r>
              <a:rPr lang="it-IT" sz="2000" dirty="0"/>
              <a:t> </a:t>
            </a:r>
            <a:r>
              <a:rPr lang="it-IT" sz="2000" i="1" dirty="0"/>
              <a:t>orma si stampi</a:t>
            </a:r>
            <a:endParaRPr lang="it-IT" sz="2000" dirty="0"/>
          </a:p>
          <a:p>
            <a:r>
              <a:rPr lang="it-IT" sz="2000" i="1" dirty="0"/>
              <a:t>Al sole dl </a:t>
            </a:r>
            <a:r>
              <a:rPr lang="it-IT" sz="2000" i="1" dirty="0" err="1"/>
              <a:t>mattin</a:t>
            </a:r>
            <a:r>
              <a:rPr lang="it-IT" sz="2000" i="1" dirty="0"/>
              <a:t> puro e leggero…</a:t>
            </a:r>
            <a:endParaRPr lang="it-IT" sz="2000" dirty="0"/>
          </a:p>
          <a:p>
            <a:r>
              <a:rPr lang="it-IT" i="1" dirty="0"/>
              <a:t> </a:t>
            </a:r>
            <a:endParaRPr lang="it-IT" dirty="0"/>
          </a:p>
          <a:p>
            <a:r>
              <a:rPr lang="it-IT" dirty="0"/>
              <a:t>                    </a:t>
            </a:r>
            <a:r>
              <a:rPr lang="it-IT" dirty="0" smtClean="0"/>
              <a:t> </a:t>
            </a:r>
            <a:r>
              <a:rPr lang="it-IT" dirty="0"/>
              <a:t>Giosuè Carducci, </a:t>
            </a:r>
            <a:r>
              <a:rPr lang="it-IT" i="1" dirty="0"/>
              <a:t>Il comune rustico</a:t>
            </a:r>
            <a:endParaRPr lang="it-IT" dirty="0"/>
          </a:p>
        </p:txBody>
      </p:sp>
    </p:spTree>
    <p:extLst>
      <p:ext uri="{BB962C8B-B14F-4D97-AF65-F5344CB8AC3E}">
        <p14:creationId xmlns:p14="http://schemas.microsoft.com/office/powerpoint/2010/main" val="32832909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86000" y="889843"/>
            <a:ext cx="4572000" cy="5232202"/>
          </a:xfrm>
          <a:prstGeom prst="rect">
            <a:avLst/>
          </a:prstGeom>
        </p:spPr>
        <p:txBody>
          <a:bodyPr>
            <a:spAutoFit/>
          </a:bodyPr>
          <a:lstStyle/>
          <a:p>
            <a:r>
              <a:rPr lang="it-IT" sz="2000" i="1" dirty="0"/>
              <a:t>Dolci le mie parole  ne la sera</a:t>
            </a:r>
            <a:endParaRPr lang="it-IT" sz="2000" dirty="0"/>
          </a:p>
          <a:p>
            <a:r>
              <a:rPr lang="it-IT" sz="2000" i="1" dirty="0"/>
              <a:t>ti </a:t>
            </a:r>
            <a:r>
              <a:rPr lang="it-IT" sz="2000" i="1" dirty="0" err="1"/>
              <a:t>sien</a:t>
            </a:r>
            <a:r>
              <a:rPr lang="it-IT" sz="2000" i="1" dirty="0"/>
              <a:t> come la pioggia che bruiva</a:t>
            </a:r>
            <a:endParaRPr lang="it-IT" sz="2000" dirty="0"/>
          </a:p>
          <a:p>
            <a:r>
              <a:rPr lang="it-IT" sz="2000" i="1" dirty="0"/>
              <a:t>tepida e fuggitiva,</a:t>
            </a:r>
            <a:endParaRPr lang="it-IT" sz="2000" dirty="0"/>
          </a:p>
          <a:p>
            <a:r>
              <a:rPr lang="it-IT" sz="2000" i="1" dirty="0"/>
              <a:t>commiato lacrimoso de la primavera,</a:t>
            </a:r>
            <a:endParaRPr lang="it-IT" sz="2000" dirty="0"/>
          </a:p>
          <a:p>
            <a:r>
              <a:rPr lang="it-IT" sz="2000" i="1" dirty="0"/>
              <a:t>su i </a:t>
            </a:r>
            <a:r>
              <a:rPr lang="it-IT" sz="2000" b="1" i="1" dirty="0"/>
              <a:t>gelsi </a:t>
            </a:r>
            <a:r>
              <a:rPr lang="it-IT" sz="2000" i="1" dirty="0"/>
              <a:t>e su gli </a:t>
            </a:r>
            <a:r>
              <a:rPr lang="it-IT" sz="2000" b="1" i="1" dirty="0"/>
              <a:t>olmi </a:t>
            </a:r>
            <a:r>
              <a:rPr lang="it-IT" sz="2000" i="1" dirty="0"/>
              <a:t>e su le </a:t>
            </a:r>
            <a:r>
              <a:rPr lang="it-IT" sz="2000" b="1" i="1" dirty="0"/>
              <a:t>viti</a:t>
            </a:r>
            <a:endParaRPr lang="it-IT" sz="2000" dirty="0"/>
          </a:p>
          <a:p>
            <a:r>
              <a:rPr lang="it-IT" sz="2000" i="1" dirty="0"/>
              <a:t>e i </a:t>
            </a:r>
            <a:r>
              <a:rPr lang="it-IT" sz="2000" b="1" i="1" dirty="0"/>
              <a:t>pini </a:t>
            </a:r>
            <a:r>
              <a:rPr lang="it-IT" sz="2000" i="1" dirty="0"/>
              <a:t>dai novelli rosei diti</a:t>
            </a:r>
            <a:endParaRPr lang="it-IT" sz="2000" dirty="0"/>
          </a:p>
          <a:p>
            <a:r>
              <a:rPr lang="it-IT" sz="2000" i="1" dirty="0"/>
              <a:t>che giocano con l’aura che si perde, </a:t>
            </a:r>
            <a:endParaRPr lang="it-IT" sz="2000" dirty="0"/>
          </a:p>
          <a:p>
            <a:r>
              <a:rPr lang="it-IT" sz="2000" i="1" dirty="0"/>
              <a:t>e sul </a:t>
            </a:r>
            <a:r>
              <a:rPr lang="it-IT" sz="2000" b="1" i="1" dirty="0"/>
              <a:t>grano </a:t>
            </a:r>
            <a:r>
              <a:rPr lang="it-IT" sz="2000" i="1" dirty="0"/>
              <a:t>che non è biondo ancora</a:t>
            </a:r>
            <a:endParaRPr lang="it-IT" sz="2000" dirty="0"/>
          </a:p>
          <a:p>
            <a:r>
              <a:rPr lang="it-IT" sz="2000" i="1" dirty="0"/>
              <a:t>e non è verde,</a:t>
            </a:r>
            <a:endParaRPr lang="it-IT" sz="2000" dirty="0"/>
          </a:p>
          <a:p>
            <a:r>
              <a:rPr lang="it-IT" sz="2000" i="1" dirty="0"/>
              <a:t>e sul fieno che già patì la falce</a:t>
            </a:r>
            <a:endParaRPr lang="it-IT" sz="2000" dirty="0"/>
          </a:p>
          <a:p>
            <a:r>
              <a:rPr lang="it-IT" sz="2000" i="1" dirty="0"/>
              <a:t>e trascolora</a:t>
            </a:r>
            <a:endParaRPr lang="it-IT" sz="2000" dirty="0"/>
          </a:p>
          <a:p>
            <a:r>
              <a:rPr lang="it-IT" sz="2000" i="1" dirty="0"/>
              <a:t>e su gli </a:t>
            </a:r>
            <a:r>
              <a:rPr lang="it-IT" sz="2000" b="1" i="1" dirty="0"/>
              <a:t>olivi</a:t>
            </a:r>
            <a:r>
              <a:rPr lang="it-IT" sz="2000" i="1" dirty="0"/>
              <a:t>, sui fratelli olivi,</a:t>
            </a:r>
            <a:endParaRPr lang="it-IT" sz="2000" dirty="0"/>
          </a:p>
          <a:p>
            <a:r>
              <a:rPr lang="it-IT" sz="2000" i="1" dirty="0"/>
              <a:t>che fan di santità pallidi i clivi</a:t>
            </a:r>
            <a:endParaRPr lang="it-IT" sz="2000" dirty="0"/>
          </a:p>
          <a:p>
            <a:r>
              <a:rPr lang="it-IT" sz="2000" i="1" dirty="0"/>
              <a:t>e sorridenti.</a:t>
            </a:r>
            <a:endParaRPr lang="it-IT" sz="2000" dirty="0"/>
          </a:p>
          <a:p>
            <a:r>
              <a:rPr lang="it-IT" i="1" dirty="0"/>
              <a:t> </a:t>
            </a:r>
            <a:endParaRPr lang="it-IT" dirty="0"/>
          </a:p>
          <a:p>
            <a:r>
              <a:rPr lang="it-IT" dirty="0"/>
              <a:t>             </a:t>
            </a:r>
            <a:r>
              <a:rPr lang="it-IT" dirty="0" smtClean="0"/>
              <a:t> </a:t>
            </a:r>
            <a:r>
              <a:rPr lang="it-IT" dirty="0"/>
              <a:t>Gabriele D’Annunzio, </a:t>
            </a:r>
            <a:r>
              <a:rPr lang="it-IT" i="1" dirty="0"/>
              <a:t>La sera fiesolana  </a:t>
            </a:r>
            <a:endParaRPr lang="it-IT" dirty="0"/>
          </a:p>
          <a:p>
            <a:r>
              <a:rPr lang="it-IT" i="1" dirty="0"/>
              <a:t> </a:t>
            </a:r>
            <a:endParaRPr lang="it-IT" dirty="0"/>
          </a:p>
        </p:txBody>
      </p:sp>
    </p:spTree>
    <p:extLst>
      <p:ext uri="{BB962C8B-B14F-4D97-AF65-F5344CB8AC3E}">
        <p14:creationId xmlns:p14="http://schemas.microsoft.com/office/powerpoint/2010/main" val="344954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6400" y="384364"/>
            <a:ext cx="4572000" cy="3108544"/>
          </a:xfrm>
          <a:prstGeom prst="rect">
            <a:avLst/>
          </a:prstGeom>
        </p:spPr>
        <p:txBody>
          <a:bodyPr>
            <a:spAutoFit/>
          </a:bodyPr>
          <a:lstStyle/>
          <a:p>
            <a:r>
              <a:rPr lang="it-IT" sz="2000" i="1" dirty="0"/>
              <a:t>L’albero a cui tendevi</a:t>
            </a:r>
            <a:endParaRPr lang="it-IT" sz="2000" dirty="0"/>
          </a:p>
          <a:p>
            <a:r>
              <a:rPr lang="it-IT" sz="2000" i="1" dirty="0"/>
              <a:t>La pargoletta mano,</a:t>
            </a:r>
            <a:endParaRPr lang="it-IT" sz="2000" dirty="0"/>
          </a:p>
          <a:p>
            <a:r>
              <a:rPr lang="it-IT" sz="2000" i="1" dirty="0"/>
              <a:t>il verde </a:t>
            </a:r>
            <a:r>
              <a:rPr lang="it-IT" sz="2000" b="1" i="1" dirty="0"/>
              <a:t>melograno</a:t>
            </a:r>
            <a:endParaRPr lang="it-IT" sz="2000" dirty="0"/>
          </a:p>
          <a:p>
            <a:r>
              <a:rPr lang="it-IT" sz="2000" i="1" dirty="0"/>
              <a:t>dà bei vermigli fior,</a:t>
            </a:r>
            <a:endParaRPr lang="it-IT" sz="2000" dirty="0"/>
          </a:p>
          <a:p>
            <a:r>
              <a:rPr lang="it-IT" sz="2000" i="1" dirty="0"/>
              <a:t>nel muto orto solingo</a:t>
            </a:r>
            <a:endParaRPr lang="it-IT" sz="2000" dirty="0"/>
          </a:p>
          <a:p>
            <a:r>
              <a:rPr lang="it-IT" sz="2000" i="1" dirty="0"/>
              <a:t>rinverdì tutto or ora</a:t>
            </a:r>
            <a:endParaRPr lang="it-IT" sz="2000" dirty="0"/>
          </a:p>
          <a:p>
            <a:r>
              <a:rPr lang="it-IT" sz="2000" i="1" dirty="0"/>
              <a:t>e giugno lo ristora</a:t>
            </a:r>
            <a:endParaRPr lang="it-IT" sz="2000" dirty="0"/>
          </a:p>
          <a:p>
            <a:r>
              <a:rPr lang="it-IT" sz="2000" i="1" dirty="0"/>
              <a:t>di luce e di color…</a:t>
            </a:r>
            <a:endParaRPr lang="it-IT" sz="2000" dirty="0"/>
          </a:p>
          <a:p>
            <a:r>
              <a:rPr lang="it-IT" i="1" dirty="0"/>
              <a:t> </a:t>
            </a:r>
            <a:endParaRPr lang="it-IT" dirty="0"/>
          </a:p>
          <a:p>
            <a:r>
              <a:rPr lang="it-IT" dirty="0"/>
              <a:t>          </a:t>
            </a:r>
            <a:r>
              <a:rPr lang="it-IT" dirty="0" smtClean="0"/>
              <a:t> Giosuè </a:t>
            </a:r>
            <a:r>
              <a:rPr lang="it-IT" dirty="0"/>
              <a:t>Carducci, </a:t>
            </a:r>
            <a:r>
              <a:rPr lang="it-IT" i="1" dirty="0"/>
              <a:t>Pianto antico</a:t>
            </a:r>
            <a:r>
              <a:rPr lang="it-IT" dirty="0"/>
              <a:t> </a:t>
            </a:r>
          </a:p>
        </p:txBody>
      </p:sp>
      <p:sp>
        <p:nvSpPr>
          <p:cNvPr id="5" name="Rettangolo 4"/>
          <p:cNvSpPr/>
          <p:nvPr/>
        </p:nvSpPr>
        <p:spPr>
          <a:xfrm>
            <a:off x="4572000" y="2549128"/>
            <a:ext cx="4572000" cy="4308872"/>
          </a:xfrm>
          <a:prstGeom prst="rect">
            <a:avLst/>
          </a:prstGeom>
        </p:spPr>
        <p:txBody>
          <a:bodyPr>
            <a:spAutoFit/>
          </a:bodyPr>
          <a:lstStyle/>
          <a:p>
            <a:r>
              <a:rPr lang="it-IT" sz="2000" b="1" i="1" dirty="0"/>
              <a:t>Rosa</a:t>
            </a:r>
            <a:r>
              <a:rPr lang="it-IT" sz="2000" i="1" dirty="0"/>
              <a:t>, riso d’amor, del ciel fattura,</a:t>
            </a:r>
            <a:endParaRPr lang="it-IT" sz="2000" dirty="0"/>
          </a:p>
          <a:p>
            <a:r>
              <a:rPr lang="it-IT" sz="2000" i="1" dirty="0"/>
              <a:t>rosa del sangue mio fatta vermiglia,</a:t>
            </a:r>
            <a:endParaRPr lang="it-IT" sz="2000" dirty="0"/>
          </a:p>
          <a:p>
            <a:r>
              <a:rPr lang="it-IT" sz="2000" i="1" dirty="0"/>
              <a:t>pregio del mondo e fregio di natura,</a:t>
            </a:r>
            <a:endParaRPr lang="it-IT" sz="2000" dirty="0"/>
          </a:p>
          <a:p>
            <a:r>
              <a:rPr lang="it-IT" sz="2000" i="1" dirty="0"/>
              <a:t>de la terra e del sol vergine figlia,</a:t>
            </a:r>
            <a:endParaRPr lang="it-IT" sz="2000" dirty="0"/>
          </a:p>
          <a:p>
            <a:r>
              <a:rPr lang="it-IT" sz="2000" i="1" dirty="0"/>
              <a:t>d’ogni ninfa e </a:t>
            </a:r>
            <a:r>
              <a:rPr lang="it-IT" sz="2000" i="1" dirty="0" err="1"/>
              <a:t>pastor</a:t>
            </a:r>
            <a:r>
              <a:rPr lang="it-IT" sz="2000" i="1" dirty="0"/>
              <a:t> delizia e ,cura,</a:t>
            </a:r>
            <a:endParaRPr lang="it-IT" sz="2000" dirty="0"/>
          </a:p>
          <a:p>
            <a:r>
              <a:rPr lang="it-IT" sz="2000" i="1" dirty="0" err="1"/>
              <a:t>onor</a:t>
            </a:r>
            <a:r>
              <a:rPr lang="it-IT" sz="2000" i="1" dirty="0"/>
              <a:t> del l’odorifera famiglia,</a:t>
            </a:r>
            <a:endParaRPr lang="it-IT" sz="2000" dirty="0"/>
          </a:p>
          <a:p>
            <a:r>
              <a:rPr lang="it-IT" sz="2000" i="1" dirty="0"/>
              <a:t>tu tieni d’ogni beltà le palme piene,</a:t>
            </a:r>
            <a:endParaRPr lang="it-IT" sz="2000" dirty="0"/>
          </a:p>
          <a:p>
            <a:r>
              <a:rPr lang="it-IT" sz="2000" i="1" dirty="0"/>
              <a:t>…porpora </a:t>
            </a:r>
            <a:r>
              <a:rPr lang="it-IT" sz="2000" i="1" dirty="0" err="1"/>
              <a:t>dé</a:t>
            </a:r>
            <a:r>
              <a:rPr lang="it-IT" sz="2000" i="1" dirty="0"/>
              <a:t> giardini, pompa dei prati,</a:t>
            </a:r>
            <a:endParaRPr lang="it-IT" sz="2000" dirty="0"/>
          </a:p>
          <a:p>
            <a:r>
              <a:rPr lang="it-IT" sz="2000" i="1" dirty="0"/>
              <a:t>gemma di primavera, occhio di aprile…</a:t>
            </a:r>
            <a:endParaRPr lang="it-IT" sz="2000" dirty="0"/>
          </a:p>
          <a:p>
            <a:r>
              <a:rPr lang="it-IT" sz="2000" i="1" dirty="0"/>
              <a:t>…tu sole in terra, ed egli </a:t>
            </a:r>
            <a:r>
              <a:rPr lang="it-IT" sz="2000" b="1" i="1" dirty="0"/>
              <a:t>rosa </a:t>
            </a:r>
            <a:r>
              <a:rPr lang="it-IT" sz="2000" i="1" dirty="0"/>
              <a:t>in ciel.</a:t>
            </a:r>
            <a:endParaRPr lang="it-IT" sz="2000" dirty="0"/>
          </a:p>
          <a:p>
            <a:r>
              <a:rPr lang="it-IT" sz="2000" i="1" dirty="0"/>
              <a:t> </a:t>
            </a:r>
            <a:endParaRPr lang="it-IT" sz="2000" dirty="0"/>
          </a:p>
          <a:p>
            <a:r>
              <a:rPr lang="it-IT" i="1" dirty="0"/>
              <a:t> </a:t>
            </a:r>
            <a:endParaRPr lang="it-IT" dirty="0"/>
          </a:p>
          <a:p>
            <a:r>
              <a:rPr lang="it-IT" dirty="0"/>
              <a:t>            </a:t>
            </a:r>
            <a:r>
              <a:rPr lang="it-IT" dirty="0" smtClean="0"/>
              <a:t>Giambattista </a:t>
            </a:r>
            <a:r>
              <a:rPr lang="it-IT" dirty="0"/>
              <a:t>Marino, </a:t>
            </a:r>
            <a:r>
              <a:rPr lang="it-IT" i="1" dirty="0"/>
              <a:t>L’elogio della rosa</a:t>
            </a:r>
            <a:endParaRPr lang="it-IT" dirty="0"/>
          </a:p>
          <a:p>
            <a:r>
              <a:rPr lang="it-IT" i="1" dirty="0"/>
              <a:t> </a:t>
            </a:r>
            <a:endParaRPr lang="it-IT" dirty="0"/>
          </a:p>
        </p:txBody>
      </p:sp>
    </p:spTree>
    <p:extLst>
      <p:ext uri="{BB962C8B-B14F-4D97-AF65-F5344CB8AC3E}">
        <p14:creationId xmlns:p14="http://schemas.microsoft.com/office/powerpoint/2010/main" val="70819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 Faggi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743" y="1491426"/>
            <a:ext cx="6841358" cy="5131019"/>
          </a:xfrm>
          <a:prstGeom prst="rect">
            <a:avLst/>
          </a:prstGeom>
        </p:spPr>
      </p:pic>
      <p:sp>
        <p:nvSpPr>
          <p:cNvPr id="6" name="Rettangolo 5"/>
          <p:cNvSpPr/>
          <p:nvPr/>
        </p:nvSpPr>
        <p:spPr>
          <a:xfrm>
            <a:off x="1256297" y="384917"/>
            <a:ext cx="6459006" cy="1015663"/>
          </a:xfrm>
          <a:prstGeom prst="rect">
            <a:avLst/>
          </a:prstGeom>
        </p:spPr>
        <p:txBody>
          <a:bodyPr wrap="square">
            <a:spAutoFit/>
          </a:bodyPr>
          <a:lstStyle/>
          <a:p>
            <a:r>
              <a:rPr lang="it-IT" sz="2000" b="1" dirty="0">
                <a:latin typeface="Arial"/>
                <a:cs typeface="Arial"/>
              </a:rPr>
              <a:t>Faggio</a:t>
            </a:r>
            <a:r>
              <a:rPr lang="it-IT" sz="2000" dirty="0">
                <a:latin typeface="Arial"/>
                <a:cs typeface="Arial"/>
              </a:rPr>
              <a:t> (</a:t>
            </a:r>
            <a:r>
              <a:rPr lang="it-IT" sz="2000" i="1" dirty="0">
                <a:latin typeface="Arial"/>
                <a:cs typeface="Arial"/>
              </a:rPr>
              <a:t>fo</a:t>
            </a:r>
            <a:r>
              <a:rPr lang="it-IT" sz="2000" dirty="0">
                <a:latin typeface="Arial"/>
                <a:cs typeface="Arial"/>
              </a:rPr>
              <a:t>)</a:t>
            </a:r>
          </a:p>
          <a:p>
            <a:r>
              <a:rPr lang="it-IT" sz="2000" i="1" dirty="0" err="1">
                <a:latin typeface="Arial"/>
                <a:cs typeface="Arial"/>
              </a:rPr>
              <a:t>Fagus</a:t>
            </a:r>
            <a:r>
              <a:rPr lang="it-IT" sz="2000" i="1" dirty="0">
                <a:latin typeface="Arial"/>
                <a:cs typeface="Arial"/>
              </a:rPr>
              <a:t> </a:t>
            </a:r>
            <a:r>
              <a:rPr lang="it-IT" sz="2000" i="1" dirty="0" err="1">
                <a:latin typeface="Arial"/>
                <a:cs typeface="Arial"/>
              </a:rPr>
              <a:t>sylvatica</a:t>
            </a:r>
            <a:r>
              <a:rPr lang="it-IT" sz="2000" i="1" dirty="0">
                <a:latin typeface="Arial"/>
                <a:cs typeface="Arial"/>
              </a:rPr>
              <a:t>: </a:t>
            </a:r>
            <a:r>
              <a:rPr lang="it-IT" sz="2000" dirty="0">
                <a:latin typeface="Arial"/>
                <a:cs typeface="Arial"/>
              </a:rPr>
              <a:t>forma selve, foreste; </a:t>
            </a:r>
            <a:endParaRPr lang="it-IT" sz="2000" dirty="0" smtClean="0">
              <a:latin typeface="Arial"/>
              <a:cs typeface="Arial"/>
            </a:endParaRPr>
          </a:p>
          <a:p>
            <a:r>
              <a:rPr lang="it-IT" sz="2000" dirty="0" smtClean="0">
                <a:latin typeface="Arial"/>
                <a:cs typeface="Arial"/>
              </a:rPr>
              <a:t>dal </a:t>
            </a:r>
            <a:r>
              <a:rPr lang="it-IT" sz="2000" dirty="0">
                <a:latin typeface="Arial"/>
                <a:cs typeface="Arial"/>
              </a:rPr>
              <a:t>greco “</a:t>
            </a:r>
            <a:r>
              <a:rPr lang="it-IT" sz="2000" dirty="0" err="1">
                <a:latin typeface="Arial"/>
                <a:cs typeface="Arial"/>
              </a:rPr>
              <a:t>fagòs</a:t>
            </a:r>
            <a:r>
              <a:rPr lang="it-IT" sz="2000" dirty="0">
                <a:latin typeface="Arial"/>
                <a:cs typeface="Arial"/>
              </a:rPr>
              <a:t>” (simile alla quercia)</a:t>
            </a:r>
          </a:p>
        </p:txBody>
      </p:sp>
    </p:spTree>
    <p:extLst>
      <p:ext uri="{BB962C8B-B14F-4D97-AF65-F5344CB8AC3E}">
        <p14:creationId xmlns:p14="http://schemas.microsoft.com/office/powerpoint/2010/main" val="69969863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3 FOGL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128" y="425174"/>
            <a:ext cx="5667772" cy="6065843"/>
          </a:xfrm>
          <a:prstGeom prst="rect">
            <a:avLst/>
          </a:prstGeom>
        </p:spPr>
      </p:pic>
    </p:spTree>
    <p:extLst>
      <p:ext uri="{BB962C8B-B14F-4D97-AF65-F5344CB8AC3E}">
        <p14:creationId xmlns:p14="http://schemas.microsoft.com/office/powerpoint/2010/main" val="268803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iriodendro c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877" y="327747"/>
            <a:ext cx="7096125" cy="4724400"/>
          </a:xfrm>
          <a:prstGeom prst="rect">
            <a:avLst/>
          </a:prstGeom>
        </p:spPr>
      </p:pic>
      <p:sp>
        <p:nvSpPr>
          <p:cNvPr id="6" name="Rettangolo 5"/>
          <p:cNvSpPr/>
          <p:nvPr/>
        </p:nvSpPr>
        <p:spPr>
          <a:xfrm>
            <a:off x="1090092" y="5298317"/>
            <a:ext cx="7567434" cy="1015663"/>
          </a:xfrm>
          <a:prstGeom prst="rect">
            <a:avLst/>
          </a:prstGeom>
        </p:spPr>
        <p:txBody>
          <a:bodyPr wrap="square">
            <a:spAutoFit/>
          </a:bodyPr>
          <a:lstStyle/>
          <a:p>
            <a:r>
              <a:rPr lang="it-IT" sz="2000" b="1" dirty="0">
                <a:latin typeface="Arial"/>
                <a:cs typeface="Arial"/>
              </a:rPr>
              <a:t>Liriodendro o Albero dei tulipani o Legno da canoa </a:t>
            </a:r>
            <a:endParaRPr lang="it-IT" sz="2000" dirty="0">
              <a:latin typeface="Arial"/>
              <a:cs typeface="Arial"/>
            </a:endParaRPr>
          </a:p>
          <a:p>
            <a:r>
              <a:rPr lang="it-IT" sz="2000" i="1" dirty="0" err="1">
                <a:latin typeface="Arial"/>
                <a:cs typeface="Arial"/>
              </a:rPr>
              <a:t>Liriodendron</a:t>
            </a:r>
            <a:r>
              <a:rPr lang="it-IT" sz="2000" i="1" dirty="0">
                <a:latin typeface="Arial"/>
                <a:cs typeface="Arial"/>
              </a:rPr>
              <a:t> tulipifera: </a:t>
            </a:r>
            <a:r>
              <a:rPr lang="it-IT" sz="2000" dirty="0">
                <a:latin typeface="Arial"/>
                <a:cs typeface="Arial"/>
              </a:rPr>
              <a:t>dal greco “</a:t>
            </a:r>
            <a:r>
              <a:rPr lang="it-IT" sz="2000" dirty="0" err="1">
                <a:latin typeface="Arial"/>
                <a:cs typeface="Arial"/>
              </a:rPr>
              <a:t>leirion</a:t>
            </a:r>
            <a:r>
              <a:rPr lang="it-IT" sz="2000" dirty="0">
                <a:latin typeface="Arial"/>
                <a:cs typeface="Arial"/>
              </a:rPr>
              <a:t>” (giglio) e “</a:t>
            </a:r>
            <a:r>
              <a:rPr lang="it-IT" sz="2000" dirty="0" err="1">
                <a:latin typeface="Arial"/>
                <a:cs typeface="Arial"/>
              </a:rPr>
              <a:t>dendron</a:t>
            </a:r>
            <a:r>
              <a:rPr lang="it-IT" sz="2000" dirty="0">
                <a:latin typeface="Arial"/>
                <a:cs typeface="Arial"/>
              </a:rPr>
              <a:t>” (albero); il fiore ricorda il tulipano</a:t>
            </a:r>
          </a:p>
        </p:txBody>
      </p:sp>
    </p:spTree>
    <p:extLst>
      <p:ext uri="{BB962C8B-B14F-4D97-AF65-F5344CB8AC3E}">
        <p14:creationId xmlns:p14="http://schemas.microsoft.com/office/powerpoint/2010/main" val="7233139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423</TotalTime>
  <Words>3761</Words>
  <Application>Microsoft Macintosh PowerPoint</Application>
  <PresentationFormat>Presentazione su schermo (4:3)</PresentationFormat>
  <Paragraphs>373</Paragraphs>
  <Slides>80</Slides>
  <Notes>1</Notes>
  <HiddenSlides>0</HiddenSlides>
  <MMClips>0</MMClips>
  <ScaleCrop>false</ScaleCrop>
  <HeadingPairs>
    <vt:vector size="4" baseType="variant">
      <vt:variant>
        <vt:lpstr>Tema</vt:lpstr>
      </vt:variant>
      <vt:variant>
        <vt:i4>1</vt:i4>
      </vt:variant>
      <vt:variant>
        <vt:lpstr>Titoli diapositive</vt:lpstr>
      </vt:variant>
      <vt:variant>
        <vt:i4>80</vt:i4>
      </vt:variant>
    </vt:vector>
  </HeadingPairs>
  <TitlesOfParts>
    <vt:vector size="81" baseType="lpstr">
      <vt:lpstr>Tema di Office</vt:lpstr>
      <vt:lpstr>   SIGNIFICATO E CURIOSITA’ DEI NOMI DELLE PIANTE.  DAL LATINO ALL’ITALIANO  AL DIALETTO.  LE PIANTE NEI MITI  E NELLA POESIA   Alberto Vanzo   Agronomo </vt:lpstr>
      <vt:lpstr>Presentazione di PowerPoint</vt:lpstr>
      <vt:lpstr>Presentazione di PowerPoint</vt:lpstr>
      <vt:lpstr>Presentazione di PowerPoint</vt:lpstr>
      <vt:lpstr>Presentazione di PowerPoint</vt:lpstr>
      <vt:lpstr> ALBERI E ARBUSTI (tra parentesi il nome dialettale e in corsivo  il nome scientifico)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PIANTE ERBACEE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ORTAGGI  E  PIANTE ALIMENTARI </vt:lpstr>
      <vt:lpstr>Presentazione di PowerPoint</vt:lpstr>
      <vt:lpstr>Presentazione di PowerPoint</vt:lpstr>
      <vt:lpstr>Presentazione di PowerPoint</vt:lpstr>
      <vt:lpstr>Presentazione di PowerPoint</vt:lpstr>
      <vt:lpstr>Presentazione di PowerPoint</vt:lpstr>
      <vt:lpstr>LE PIANTE NEI MITI E NELLE VICENDE UMANE</vt:lpstr>
      <vt:lpstr>PIANTE E DIVINITA’</vt:lpstr>
      <vt:lpstr>GLI ALBERI NELLE LEGGENDE POPOLARI </vt:lpstr>
      <vt:lpstr>Presentazione di PowerPoint</vt:lpstr>
      <vt:lpstr>Presentazione di PowerPoint</vt:lpstr>
      <vt:lpstr>Presentazione di PowerPoint</vt:lpstr>
      <vt:lpstr>LE PIANTE NELLA POESIA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SIGNIFICATO E CURIOSITA’ DEI NOMI DELLE PIANTE.  DAL LATINO ALL’ITALIANO  AL DIALETTO.  LE PIANTE NEI MITI  E NELLA POESIA   Alberto Vanzo   Agronomo </dc:title>
  <dc:creator>Anna Lisa Trabuio</dc:creator>
  <cp:lastModifiedBy>Anna Lisa Trabuio</cp:lastModifiedBy>
  <cp:revision>50</cp:revision>
  <dcterms:created xsi:type="dcterms:W3CDTF">2023-05-08T13:21:31Z</dcterms:created>
  <dcterms:modified xsi:type="dcterms:W3CDTF">2023-09-23T14:40:12Z</dcterms:modified>
</cp:coreProperties>
</file>